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1" r:id="rId4"/>
    <p:sldId id="258" r:id="rId5"/>
    <p:sldId id="259" r:id="rId6"/>
    <p:sldId id="276" r:id="rId7"/>
    <p:sldId id="269" r:id="rId8"/>
    <p:sldId id="268" r:id="rId9"/>
    <p:sldId id="262" r:id="rId10"/>
    <p:sldId id="263" r:id="rId11"/>
    <p:sldId id="264" r:id="rId12"/>
    <p:sldId id="265" r:id="rId13"/>
    <p:sldId id="266" r:id="rId14"/>
    <p:sldId id="277" r:id="rId15"/>
    <p:sldId id="278" r:id="rId16"/>
    <p:sldId id="267" r:id="rId17"/>
    <p:sldId id="270" r:id="rId18"/>
    <p:sldId id="280" r:id="rId19"/>
    <p:sldId id="271" r:id="rId20"/>
    <p:sldId id="279" r:id="rId21"/>
    <p:sldId id="272" r:id="rId22"/>
    <p:sldId id="273" r:id="rId23"/>
    <p:sldId id="274" r:id="rId24"/>
    <p:sldId id="281"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643" autoAdjust="0"/>
  </p:normalViewPr>
  <p:slideViewPr>
    <p:cSldViewPr snapToGrid="0">
      <p:cViewPr varScale="1">
        <p:scale>
          <a:sx n="52" d="100"/>
          <a:sy n="52" d="100"/>
        </p:scale>
        <p:origin x="145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C0047-5150-4C8A-895F-EB95396CA02B}" type="doc">
      <dgm:prSet loTypeId="urn:microsoft.com/office/officeart/2005/8/layout/vList3" loCatId="list" qsTypeId="urn:microsoft.com/office/officeart/2005/8/quickstyle/simple5" qsCatId="simple" csTypeId="urn:microsoft.com/office/officeart/2005/8/colors/accent1_2" csCatId="accent1" phldr="1"/>
      <dgm:spPr/>
    </dgm:pt>
    <dgm:pt modelId="{F8095FF5-46E6-46F7-8F7C-8A079C09CA47}">
      <dgm:prSet phldrT="[Text]"/>
      <dgm:spPr/>
      <dgm:t>
        <a:bodyPr/>
        <a:lstStyle/>
        <a:p>
          <a:r>
            <a:rPr lang="en-US" dirty="0" smtClean="0"/>
            <a:t>Tầm quan trọng của email</a:t>
          </a:r>
          <a:endParaRPr lang="en-US" dirty="0"/>
        </a:p>
      </dgm:t>
    </dgm:pt>
    <dgm:pt modelId="{3FC70E0D-6B4E-41DB-B6DB-B3E0B70FD5F7}" type="parTrans" cxnId="{D59B67FE-416A-444E-850E-6597074AB429}">
      <dgm:prSet/>
      <dgm:spPr/>
      <dgm:t>
        <a:bodyPr/>
        <a:lstStyle/>
        <a:p>
          <a:endParaRPr lang="en-US"/>
        </a:p>
      </dgm:t>
    </dgm:pt>
    <dgm:pt modelId="{9C0CE4D2-54B9-4CE9-A192-BC81590A9EF0}" type="sibTrans" cxnId="{D59B67FE-416A-444E-850E-6597074AB429}">
      <dgm:prSet/>
      <dgm:spPr/>
      <dgm:t>
        <a:bodyPr/>
        <a:lstStyle/>
        <a:p>
          <a:endParaRPr lang="en-US"/>
        </a:p>
      </dgm:t>
    </dgm:pt>
    <dgm:pt modelId="{04C2F061-8666-4EB0-BCD4-031937B62B50}">
      <dgm:prSet phldrT="[Text]"/>
      <dgm:spPr/>
      <dgm:t>
        <a:bodyPr/>
        <a:lstStyle/>
        <a:p>
          <a:r>
            <a:rPr lang="en-US" dirty="0" smtClean="0"/>
            <a:t>Cách viết email chuyên nghiệp</a:t>
          </a:r>
          <a:endParaRPr lang="en-US" dirty="0"/>
        </a:p>
      </dgm:t>
    </dgm:pt>
    <dgm:pt modelId="{BA47958B-5A26-442A-AC11-BDFEDF69D3FF}" type="parTrans" cxnId="{C0BCD18C-FF31-4C24-A5FC-9BD3DBA23820}">
      <dgm:prSet/>
      <dgm:spPr/>
      <dgm:t>
        <a:bodyPr/>
        <a:lstStyle/>
        <a:p>
          <a:endParaRPr lang="en-US"/>
        </a:p>
      </dgm:t>
    </dgm:pt>
    <dgm:pt modelId="{8547C83E-04B6-4AF4-8B2A-E5ACB23AFBC1}" type="sibTrans" cxnId="{C0BCD18C-FF31-4C24-A5FC-9BD3DBA23820}">
      <dgm:prSet/>
      <dgm:spPr/>
      <dgm:t>
        <a:bodyPr/>
        <a:lstStyle/>
        <a:p>
          <a:endParaRPr lang="en-US"/>
        </a:p>
      </dgm:t>
    </dgm:pt>
    <dgm:pt modelId="{FF0321DE-98C6-4419-8691-039D49F45CEF}">
      <dgm:prSet phldrT="[Text]"/>
      <dgm:spPr/>
      <dgm:t>
        <a:bodyPr/>
        <a:lstStyle/>
        <a:p>
          <a:r>
            <a:rPr lang="en-US" dirty="0" smtClean="0"/>
            <a:t>Một số chú ý</a:t>
          </a:r>
          <a:endParaRPr lang="en-US" dirty="0"/>
        </a:p>
      </dgm:t>
    </dgm:pt>
    <dgm:pt modelId="{A83FE091-6582-48B9-B70B-C25B4B24C728}" type="parTrans" cxnId="{609E8BE9-7948-4B4C-83EC-3A5ED7CECEE2}">
      <dgm:prSet/>
      <dgm:spPr/>
      <dgm:t>
        <a:bodyPr/>
        <a:lstStyle/>
        <a:p>
          <a:endParaRPr lang="en-US"/>
        </a:p>
      </dgm:t>
    </dgm:pt>
    <dgm:pt modelId="{8EA95E99-3522-41CC-A04D-90E4ACA11978}" type="sibTrans" cxnId="{609E8BE9-7948-4B4C-83EC-3A5ED7CECEE2}">
      <dgm:prSet/>
      <dgm:spPr/>
      <dgm:t>
        <a:bodyPr/>
        <a:lstStyle/>
        <a:p>
          <a:endParaRPr lang="en-US"/>
        </a:p>
      </dgm:t>
    </dgm:pt>
    <dgm:pt modelId="{1147D88B-9E4B-430C-8F9A-B15D254E0243}" type="pres">
      <dgm:prSet presAssocID="{4CBC0047-5150-4C8A-895F-EB95396CA02B}" presName="linearFlow" presStyleCnt="0">
        <dgm:presLayoutVars>
          <dgm:dir/>
          <dgm:resizeHandles val="exact"/>
        </dgm:presLayoutVars>
      </dgm:prSet>
      <dgm:spPr/>
    </dgm:pt>
    <dgm:pt modelId="{1E0B1769-F5C4-4454-A67A-5094537A4374}" type="pres">
      <dgm:prSet presAssocID="{F8095FF5-46E6-46F7-8F7C-8A079C09CA47}" presName="composite" presStyleCnt="0"/>
      <dgm:spPr/>
    </dgm:pt>
    <dgm:pt modelId="{6AFE7171-B9EA-437D-93E8-7A0138295203}" type="pres">
      <dgm:prSet presAssocID="{F8095FF5-46E6-46F7-8F7C-8A079C09CA47}"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BA0846BB-F4BE-4855-A45F-71C97D9F81F6}" type="pres">
      <dgm:prSet presAssocID="{F8095FF5-46E6-46F7-8F7C-8A079C09CA47}" presName="txShp" presStyleLbl="node1" presStyleIdx="0" presStyleCnt="3">
        <dgm:presLayoutVars>
          <dgm:bulletEnabled val="1"/>
        </dgm:presLayoutVars>
      </dgm:prSet>
      <dgm:spPr/>
      <dgm:t>
        <a:bodyPr/>
        <a:lstStyle/>
        <a:p>
          <a:endParaRPr lang="en-US"/>
        </a:p>
      </dgm:t>
    </dgm:pt>
    <dgm:pt modelId="{3A12ADAC-AF1A-4C56-9B12-A973F6E53214}" type="pres">
      <dgm:prSet presAssocID="{9C0CE4D2-54B9-4CE9-A192-BC81590A9EF0}" presName="spacing" presStyleCnt="0"/>
      <dgm:spPr/>
    </dgm:pt>
    <dgm:pt modelId="{6BF458EE-BC4E-434C-BD49-76D3DDA4D487}" type="pres">
      <dgm:prSet presAssocID="{04C2F061-8666-4EB0-BCD4-031937B62B50}" presName="composite" presStyleCnt="0"/>
      <dgm:spPr/>
    </dgm:pt>
    <dgm:pt modelId="{F8E5EF51-A511-4064-88CD-FF7C8BCB894A}" type="pres">
      <dgm:prSet presAssocID="{04C2F061-8666-4EB0-BCD4-031937B62B50}"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DB96E514-6BF7-4ACF-9593-5CEB2FDFB60F}" type="pres">
      <dgm:prSet presAssocID="{04C2F061-8666-4EB0-BCD4-031937B62B50}" presName="txShp" presStyleLbl="node1" presStyleIdx="1" presStyleCnt="3">
        <dgm:presLayoutVars>
          <dgm:bulletEnabled val="1"/>
        </dgm:presLayoutVars>
      </dgm:prSet>
      <dgm:spPr/>
      <dgm:t>
        <a:bodyPr/>
        <a:lstStyle/>
        <a:p>
          <a:endParaRPr lang="en-US"/>
        </a:p>
      </dgm:t>
    </dgm:pt>
    <dgm:pt modelId="{20621E0D-C07B-4C13-A62B-87EDF7111DD2}" type="pres">
      <dgm:prSet presAssocID="{8547C83E-04B6-4AF4-8B2A-E5ACB23AFBC1}" presName="spacing" presStyleCnt="0"/>
      <dgm:spPr/>
    </dgm:pt>
    <dgm:pt modelId="{3A59A40A-6A25-4ADE-B107-A0297990872B}" type="pres">
      <dgm:prSet presAssocID="{FF0321DE-98C6-4419-8691-039D49F45CEF}" presName="composite" presStyleCnt="0"/>
      <dgm:spPr/>
    </dgm:pt>
    <dgm:pt modelId="{56B59CF0-765C-4E77-AE4B-867164AE6FCC}" type="pres">
      <dgm:prSet presAssocID="{FF0321DE-98C6-4419-8691-039D49F45CEF}"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30A20FDA-CCD8-4297-859B-F2F0D1C8BDC4}" type="pres">
      <dgm:prSet presAssocID="{FF0321DE-98C6-4419-8691-039D49F45CEF}" presName="txShp" presStyleLbl="node1" presStyleIdx="2" presStyleCnt="3">
        <dgm:presLayoutVars>
          <dgm:bulletEnabled val="1"/>
        </dgm:presLayoutVars>
      </dgm:prSet>
      <dgm:spPr/>
      <dgm:t>
        <a:bodyPr/>
        <a:lstStyle/>
        <a:p>
          <a:endParaRPr lang="en-US"/>
        </a:p>
      </dgm:t>
    </dgm:pt>
  </dgm:ptLst>
  <dgm:cxnLst>
    <dgm:cxn modelId="{6C21DAC5-5ECA-451E-818A-2F6BAB84A2B4}" type="presOf" srcId="{4CBC0047-5150-4C8A-895F-EB95396CA02B}" destId="{1147D88B-9E4B-430C-8F9A-B15D254E0243}" srcOrd="0" destOrd="0" presId="urn:microsoft.com/office/officeart/2005/8/layout/vList3"/>
    <dgm:cxn modelId="{C0BCD18C-FF31-4C24-A5FC-9BD3DBA23820}" srcId="{4CBC0047-5150-4C8A-895F-EB95396CA02B}" destId="{04C2F061-8666-4EB0-BCD4-031937B62B50}" srcOrd="1" destOrd="0" parTransId="{BA47958B-5A26-442A-AC11-BDFEDF69D3FF}" sibTransId="{8547C83E-04B6-4AF4-8B2A-E5ACB23AFBC1}"/>
    <dgm:cxn modelId="{609E8BE9-7948-4B4C-83EC-3A5ED7CECEE2}" srcId="{4CBC0047-5150-4C8A-895F-EB95396CA02B}" destId="{FF0321DE-98C6-4419-8691-039D49F45CEF}" srcOrd="2" destOrd="0" parTransId="{A83FE091-6582-48B9-B70B-C25B4B24C728}" sibTransId="{8EA95E99-3522-41CC-A04D-90E4ACA11978}"/>
    <dgm:cxn modelId="{D59B67FE-416A-444E-850E-6597074AB429}" srcId="{4CBC0047-5150-4C8A-895F-EB95396CA02B}" destId="{F8095FF5-46E6-46F7-8F7C-8A079C09CA47}" srcOrd="0" destOrd="0" parTransId="{3FC70E0D-6B4E-41DB-B6DB-B3E0B70FD5F7}" sibTransId="{9C0CE4D2-54B9-4CE9-A192-BC81590A9EF0}"/>
    <dgm:cxn modelId="{544DAE0C-EF66-4DCF-8AF4-C09664B658DB}" type="presOf" srcId="{04C2F061-8666-4EB0-BCD4-031937B62B50}" destId="{DB96E514-6BF7-4ACF-9593-5CEB2FDFB60F}" srcOrd="0" destOrd="0" presId="urn:microsoft.com/office/officeart/2005/8/layout/vList3"/>
    <dgm:cxn modelId="{26A9BCF2-B885-4E2A-8270-21267B36C446}" type="presOf" srcId="{F8095FF5-46E6-46F7-8F7C-8A079C09CA47}" destId="{BA0846BB-F4BE-4855-A45F-71C97D9F81F6}" srcOrd="0" destOrd="0" presId="urn:microsoft.com/office/officeart/2005/8/layout/vList3"/>
    <dgm:cxn modelId="{C3BE68F6-A7DB-4664-ABA8-560E2CCE8FDB}" type="presOf" srcId="{FF0321DE-98C6-4419-8691-039D49F45CEF}" destId="{30A20FDA-CCD8-4297-859B-F2F0D1C8BDC4}" srcOrd="0" destOrd="0" presId="urn:microsoft.com/office/officeart/2005/8/layout/vList3"/>
    <dgm:cxn modelId="{0F4E1D52-7BF5-4CDD-8D45-1DBD1C7BFC11}" type="presParOf" srcId="{1147D88B-9E4B-430C-8F9A-B15D254E0243}" destId="{1E0B1769-F5C4-4454-A67A-5094537A4374}" srcOrd="0" destOrd="0" presId="urn:microsoft.com/office/officeart/2005/8/layout/vList3"/>
    <dgm:cxn modelId="{4BFBCB51-0FDA-4F34-ACE1-98B385B96EFF}" type="presParOf" srcId="{1E0B1769-F5C4-4454-A67A-5094537A4374}" destId="{6AFE7171-B9EA-437D-93E8-7A0138295203}" srcOrd="0" destOrd="0" presId="urn:microsoft.com/office/officeart/2005/8/layout/vList3"/>
    <dgm:cxn modelId="{387FC013-BB80-4147-89B4-F724D97B555F}" type="presParOf" srcId="{1E0B1769-F5C4-4454-A67A-5094537A4374}" destId="{BA0846BB-F4BE-4855-A45F-71C97D9F81F6}" srcOrd="1" destOrd="0" presId="urn:microsoft.com/office/officeart/2005/8/layout/vList3"/>
    <dgm:cxn modelId="{BA8229A8-09FF-42C5-B1F1-059BE2A989F4}" type="presParOf" srcId="{1147D88B-9E4B-430C-8F9A-B15D254E0243}" destId="{3A12ADAC-AF1A-4C56-9B12-A973F6E53214}" srcOrd="1" destOrd="0" presId="urn:microsoft.com/office/officeart/2005/8/layout/vList3"/>
    <dgm:cxn modelId="{1CF7A33B-C4E1-4E46-905F-D66B0FDE209C}" type="presParOf" srcId="{1147D88B-9E4B-430C-8F9A-B15D254E0243}" destId="{6BF458EE-BC4E-434C-BD49-76D3DDA4D487}" srcOrd="2" destOrd="0" presId="urn:microsoft.com/office/officeart/2005/8/layout/vList3"/>
    <dgm:cxn modelId="{4EA65189-5165-40A8-8460-69F15E638E1E}" type="presParOf" srcId="{6BF458EE-BC4E-434C-BD49-76D3DDA4D487}" destId="{F8E5EF51-A511-4064-88CD-FF7C8BCB894A}" srcOrd="0" destOrd="0" presId="urn:microsoft.com/office/officeart/2005/8/layout/vList3"/>
    <dgm:cxn modelId="{5FC8225C-021F-4A07-BC26-B1E325378204}" type="presParOf" srcId="{6BF458EE-BC4E-434C-BD49-76D3DDA4D487}" destId="{DB96E514-6BF7-4ACF-9593-5CEB2FDFB60F}" srcOrd="1" destOrd="0" presId="urn:microsoft.com/office/officeart/2005/8/layout/vList3"/>
    <dgm:cxn modelId="{9EA57E8C-C48E-4FCF-9C6E-8C4DF91CFA33}" type="presParOf" srcId="{1147D88B-9E4B-430C-8F9A-B15D254E0243}" destId="{20621E0D-C07B-4C13-A62B-87EDF7111DD2}" srcOrd="3" destOrd="0" presId="urn:microsoft.com/office/officeart/2005/8/layout/vList3"/>
    <dgm:cxn modelId="{13EE2C1A-6C13-42FF-941E-DE130BD88DB6}" type="presParOf" srcId="{1147D88B-9E4B-430C-8F9A-B15D254E0243}" destId="{3A59A40A-6A25-4ADE-B107-A0297990872B}" srcOrd="4" destOrd="0" presId="urn:microsoft.com/office/officeart/2005/8/layout/vList3"/>
    <dgm:cxn modelId="{2B82A825-2B73-44AC-81A3-B918816F0000}" type="presParOf" srcId="{3A59A40A-6A25-4ADE-B107-A0297990872B}" destId="{56B59CF0-765C-4E77-AE4B-867164AE6FCC}" srcOrd="0" destOrd="0" presId="urn:microsoft.com/office/officeart/2005/8/layout/vList3"/>
    <dgm:cxn modelId="{444F81E8-D455-4111-B40B-BC9FBED79982}" type="presParOf" srcId="{3A59A40A-6A25-4ADE-B107-A0297990872B}" destId="{30A20FDA-CCD8-4297-859B-F2F0D1C8BD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51F4D8-D852-4EFB-91EF-9AB6AE86317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4309832-00AA-4819-B62C-8D484B5EB5CB}">
      <dgm:prSet phldrT="[Text]" custT="1"/>
      <dgm:spPr/>
      <dgm:t>
        <a:bodyPr/>
        <a:lstStyle/>
        <a:p>
          <a:r>
            <a:rPr lang="en-US" sz="3600" dirty="0" smtClean="0">
              <a:latin typeface="Arial" panose="020B0604020202020204" pitchFamily="34" charset="0"/>
              <a:cs typeface="Arial" panose="020B0604020202020204" pitchFamily="34" charset="0"/>
            </a:rPr>
            <a:t>Việc sử dụng email còn rất hạn chế </a:t>
          </a:r>
          <a:endParaRPr lang="en-US" sz="3600" dirty="0">
            <a:latin typeface="Arial" panose="020B0604020202020204" pitchFamily="34" charset="0"/>
            <a:cs typeface="Arial" panose="020B0604020202020204" pitchFamily="34" charset="0"/>
          </a:endParaRPr>
        </a:p>
      </dgm:t>
    </dgm:pt>
    <dgm:pt modelId="{30F51D75-095E-4533-962C-AE30FAC33514}" type="parTrans" cxnId="{A4D0A1E8-A9E5-4161-A71A-536BD5B95D55}">
      <dgm:prSet/>
      <dgm:spPr/>
      <dgm:t>
        <a:bodyPr/>
        <a:lstStyle/>
        <a:p>
          <a:endParaRPr lang="en-US"/>
        </a:p>
      </dgm:t>
    </dgm:pt>
    <dgm:pt modelId="{4282D503-3BFA-4A29-B2BD-AFF872A39DB1}" type="sibTrans" cxnId="{A4D0A1E8-A9E5-4161-A71A-536BD5B95D55}">
      <dgm:prSet/>
      <dgm:spPr/>
      <dgm:t>
        <a:bodyPr/>
        <a:lstStyle/>
        <a:p>
          <a:endParaRPr lang="en-US"/>
        </a:p>
      </dgm:t>
    </dgm:pt>
    <dgm:pt modelId="{5B8A81BC-8D47-4B19-94FC-0E5C0D474FEA}">
      <dgm:prSet phldrT="[Text]" custT="1"/>
      <dgm:spPr/>
      <dgm:t>
        <a:bodyPr/>
        <a:lstStyle/>
        <a:p>
          <a:r>
            <a:rPr lang="en-US" sz="3600" dirty="0" smtClean="0">
              <a:latin typeface="Arial" panose="020B0604020202020204" pitchFamily="34" charset="0"/>
              <a:cs typeface="Arial" panose="020B0604020202020204" pitchFamily="34" charset="0"/>
            </a:rPr>
            <a:t>Sinh viên chưa có kỹ năng viết email</a:t>
          </a:r>
          <a:endParaRPr lang="en-US" sz="3600" dirty="0">
            <a:latin typeface="Arial" panose="020B0604020202020204" pitchFamily="34" charset="0"/>
            <a:cs typeface="Arial" panose="020B0604020202020204" pitchFamily="34" charset="0"/>
          </a:endParaRPr>
        </a:p>
      </dgm:t>
    </dgm:pt>
    <dgm:pt modelId="{53F57D2C-591C-42F0-BDC2-84DE768CC03E}" type="parTrans" cxnId="{C5217CD2-B07F-48D3-9A37-FD2DDD72858B}">
      <dgm:prSet/>
      <dgm:spPr/>
      <dgm:t>
        <a:bodyPr/>
        <a:lstStyle/>
        <a:p>
          <a:endParaRPr lang="en-US"/>
        </a:p>
      </dgm:t>
    </dgm:pt>
    <dgm:pt modelId="{E4274FF7-D98A-4407-A8AB-CEE810D81D21}" type="sibTrans" cxnId="{C5217CD2-B07F-48D3-9A37-FD2DDD72858B}">
      <dgm:prSet/>
      <dgm:spPr/>
      <dgm:t>
        <a:bodyPr/>
        <a:lstStyle/>
        <a:p>
          <a:endParaRPr lang="en-US"/>
        </a:p>
      </dgm:t>
    </dgm:pt>
    <dgm:pt modelId="{BEBA345E-FA4F-4712-8941-673C8125BC89}" type="pres">
      <dgm:prSet presAssocID="{2A51F4D8-D852-4EFB-91EF-9AB6AE863174}" presName="diagram" presStyleCnt="0">
        <dgm:presLayoutVars>
          <dgm:dir/>
          <dgm:resizeHandles val="exact"/>
        </dgm:presLayoutVars>
      </dgm:prSet>
      <dgm:spPr/>
      <dgm:t>
        <a:bodyPr/>
        <a:lstStyle/>
        <a:p>
          <a:endParaRPr lang="en-US"/>
        </a:p>
      </dgm:t>
    </dgm:pt>
    <dgm:pt modelId="{05707EA2-BF81-4965-8EF8-7819DB9A9242}" type="pres">
      <dgm:prSet presAssocID="{F4309832-00AA-4819-B62C-8D484B5EB5CB}" presName="node" presStyleLbl="node1" presStyleIdx="0" presStyleCnt="2">
        <dgm:presLayoutVars>
          <dgm:bulletEnabled val="1"/>
        </dgm:presLayoutVars>
      </dgm:prSet>
      <dgm:spPr/>
      <dgm:t>
        <a:bodyPr/>
        <a:lstStyle/>
        <a:p>
          <a:endParaRPr lang="en-US"/>
        </a:p>
      </dgm:t>
    </dgm:pt>
    <dgm:pt modelId="{0138E62E-3F11-4E5A-9EB2-A0DA378DB417}" type="pres">
      <dgm:prSet presAssocID="{4282D503-3BFA-4A29-B2BD-AFF872A39DB1}" presName="sibTrans" presStyleCnt="0"/>
      <dgm:spPr/>
    </dgm:pt>
    <dgm:pt modelId="{B4D13585-9849-4F5D-B11B-72E5EE470849}" type="pres">
      <dgm:prSet presAssocID="{5B8A81BC-8D47-4B19-94FC-0E5C0D474FEA}" presName="node" presStyleLbl="node1" presStyleIdx="1" presStyleCnt="2" custScaleX="111968">
        <dgm:presLayoutVars>
          <dgm:bulletEnabled val="1"/>
        </dgm:presLayoutVars>
      </dgm:prSet>
      <dgm:spPr/>
      <dgm:t>
        <a:bodyPr/>
        <a:lstStyle/>
        <a:p>
          <a:endParaRPr lang="en-US"/>
        </a:p>
      </dgm:t>
    </dgm:pt>
  </dgm:ptLst>
  <dgm:cxnLst>
    <dgm:cxn modelId="{A4D0A1E8-A9E5-4161-A71A-536BD5B95D55}" srcId="{2A51F4D8-D852-4EFB-91EF-9AB6AE863174}" destId="{F4309832-00AA-4819-B62C-8D484B5EB5CB}" srcOrd="0" destOrd="0" parTransId="{30F51D75-095E-4533-962C-AE30FAC33514}" sibTransId="{4282D503-3BFA-4A29-B2BD-AFF872A39DB1}"/>
    <dgm:cxn modelId="{C5217CD2-B07F-48D3-9A37-FD2DDD72858B}" srcId="{2A51F4D8-D852-4EFB-91EF-9AB6AE863174}" destId="{5B8A81BC-8D47-4B19-94FC-0E5C0D474FEA}" srcOrd="1" destOrd="0" parTransId="{53F57D2C-591C-42F0-BDC2-84DE768CC03E}" sibTransId="{E4274FF7-D98A-4407-A8AB-CEE810D81D21}"/>
    <dgm:cxn modelId="{110F5548-6284-4146-93A1-9A977D37CC6C}" type="presOf" srcId="{2A51F4D8-D852-4EFB-91EF-9AB6AE863174}" destId="{BEBA345E-FA4F-4712-8941-673C8125BC89}" srcOrd="0" destOrd="0" presId="urn:microsoft.com/office/officeart/2005/8/layout/default"/>
    <dgm:cxn modelId="{817A90CC-F9AD-4777-A6F8-468F1229C009}" type="presOf" srcId="{5B8A81BC-8D47-4B19-94FC-0E5C0D474FEA}" destId="{B4D13585-9849-4F5D-B11B-72E5EE470849}" srcOrd="0" destOrd="0" presId="urn:microsoft.com/office/officeart/2005/8/layout/default"/>
    <dgm:cxn modelId="{690ADF6D-F378-4F37-8215-C6A6324F3AFF}" type="presOf" srcId="{F4309832-00AA-4819-B62C-8D484B5EB5CB}" destId="{05707EA2-BF81-4965-8EF8-7819DB9A9242}" srcOrd="0" destOrd="0" presId="urn:microsoft.com/office/officeart/2005/8/layout/default"/>
    <dgm:cxn modelId="{9C12516A-58ED-41A8-AEA7-F14F45EAF0FD}" type="presParOf" srcId="{BEBA345E-FA4F-4712-8941-673C8125BC89}" destId="{05707EA2-BF81-4965-8EF8-7819DB9A9242}" srcOrd="0" destOrd="0" presId="urn:microsoft.com/office/officeart/2005/8/layout/default"/>
    <dgm:cxn modelId="{F405A1A2-6552-4CE5-8883-5000BD3CCE32}" type="presParOf" srcId="{BEBA345E-FA4F-4712-8941-673C8125BC89}" destId="{0138E62E-3F11-4E5A-9EB2-A0DA378DB417}" srcOrd="1" destOrd="0" presId="urn:microsoft.com/office/officeart/2005/8/layout/default"/>
    <dgm:cxn modelId="{5B4FE179-AFFC-4772-9C1D-148FA9077A3D}" type="presParOf" srcId="{BEBA345E-FA4F-4712-8941-673C8125BC89}" destId="{B4D13585-9849-4F5D-B11B-72E5EE47084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0F5939-EE22-4FC4-AE27-E6F6E27A6CC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0537225-E155-49AB-AEA7-8D9E03EE22E6}">
      <dgm:prSet phldrT="[Text]"/>
      <dgm:spPr/>
      <dgm:t>
        <a:bodyPr/>
        <a:lstStyle/>
        <a:p>
          <a:r>
            <a:rPr lang="vi-VN" dirty="0" smtClean="0"/>
            <a:t>Trình bày gọn gàng đầy đủ</a:t>
          </a:r>
          <a:endParaRPr lang="en-US" dirty="0"/>
        </a:p>
      </dgm:t>
    </dgm:pt>
    <dgm:pt modelId="{D4CA09B7-41DD-4009-9907-AC54913A5E42}" type="parTrans" cxnId="{2CF07471-3997-463F-9D32-6DE71FFE5A61}">
      <dgm:prSet/>
      <dgm:spPr/>
      <dgm:t>
        <a:bodyPr/>
        <a:lstStyle/>
        <a:p>
          <a:endParaRPr lang="en-US"/>
        </a:p>
      </dgm:t>
    </dgm:pt>
    <dgm:pt modelId="{473E752B-CEB6-4957-981D-19AC7756B8DA}" type="sibTrans" cxnId="{2CF07471-3997-463F-9D32-6DE71FFE5A61}">
      <dgm:prSet/>
      <dgm:spPr/>
      <dgm:t>
        <a:bodyPr/>
        <a:lstStyle/>
        <a:p>
          <a:endParaRPr lang="en-US"/>
        </a:p>
      </dgm:t>
    </dgm:pt>
    <dgm:pt modelId="{C5AAB89A-E1F2-40E9-BEEB-6F3D82410E3F}">
      <dgm:prSet phldrT="[Text]"/>
      <dgm:spPr/>
      <dgm:t>
        <a:bodyPr/>
        <a:lstStyle/>
        <a:p>
          <a:r>
            <a:rPr lang="vi-VN" dirty="0" smtClean="0"/>
            <a:t>Viết sao cho dễ hiểu nhất</a:t>
          </a:r>
          <a:endParaRPr lang="en-US" dirty="0"/>
        </a:p>
      </dgm:t>
    </dgm:pt>
    <dgm:pt modelId="{C9FCCA44-C029-4D9C-B865-C256034E488A}" type="parTrans" cxnId="{4CBA1C5B-50EE-4737-9147-B2DAF6B35531}">
      <dgm:prSet/>
      <dgm:spPr/>
      <dgm:t>
        <a:bodyPr/>
        <a:lstStyle/>
        <a:p>
          <a:endParaRPr lang="en-US"/>
        </a:p>
      </dgm:t>
    </dgm:pt>
    <dgm:pt modelId="{A9165E8E-7B5F-4E64-8E7B-4CF4D2D8D186}" type="sibTrans" cxnId="{4CBA1C5B-50EE-4737-9147-B2DAF6B35531}">
      <dgm:prSet/>
      <dgm:spPr/>
      <dgm:t>
        <a:bodyPr/>
        <a:lstStyle/>
        <a:p>
          <a:endParaRPr lang="en-US"/>
        </a:p>
      </dgm:t>
    </dgm:pt>
    <dgm:pt modelId="{1592AA9C-6DD9-47A9-9A21-DF612396317E}">
      <dgm:prSet phldrT="[Text]"/>
      <dgm:spPr/>
      <dgm:t>
        <a:bodyPr/>
        <a:lstStyle/>
        <a:p>
          <a:r>
            <a:rPr lang="vi-VN" dirty="0" smtClean="0"/>
            <a:t>Tạo chữ ký trong Gmail</a:t>
          </a:r>
          <a:endParaRPr lang="en-US" dirty="0"/>
        </a:p>
      </dgm:t>
    </dgm:pt>
    <dgm:pt modelId="{064CABF9-F0B0-4AFB-9C7E-3F0049622FD6}" type="parTrans" cxnId="{4FB39CDE-2C28-4386-B258-C6E6F35DCB6B}">
      <dgm:prSet/>
      <dgm:spPr/>
      <dgm:t>
        <a:bodyPr/>
        <a:lstStyle/>
        <a:p>
          <a:endParaRPr lang="en-US"/>
        </a:p>
      </dgm:t>
    </dgm:pt>
    <dgm:pt modelId="{C07E3312-2B55-4630-92E7-560E80F6B6AC}" type="sibTrans" cxnId="{4FB39CDE-2C28-4386-B258-C6E6F35DCB6B}">
      <dgm:prSet/>
      <dgm:spPr/>
      <dgm:t>
        <a:bodyPr/>
        <a:lstStyle/>
        <a:p>
          <a:endParaRPr lang="en-US"/>
        </a:p>
      </dgm:t>
    </dgm:pt>
    <dgm:pt modelId="{797101D7-7B9C-4FEC-A8A6-E2EB7E17AE5B}" type="pres">
      <dgm:prSet presAssocID="{7B0F5939-EE22-4FC4-AE27-E6F6E27A6CCC}" presName="linearFlow" presStyleCnt="0">
        <dgm:presLayoutVars>
          <dgm:dir/>
          <dgm:resizeHandles val="exact"/>
        </dgm:presLayoutVars>
      </dgm:prSet>
      <dgm:spPr/>
      <dgm:t>
        <a:bodyPr/>
        <a:lstStyle/>
        <a:p>
          <a:endParaRPr lang="en-US"/>
        </a:p>
      </dgm:t>
    </dgm:pt>
    <dgm:pt modelId="{FC6B12C8-72EF-47C8-BBF7-2BC8F85E5DEF}" type="pres">
      <dgm:prSet presAssocID="{C0537225-E155-49AB-AEA7-8D9E03EE22E6}" presName="composite" presStyleCnt="0"/>
      <dgm:spPr/>
    </dgm:pt>
    <dgm:pt modelId="{BC749B0D-E2B7-4183-BF62-95F2608E3657}" type="pres">
      <dgm:prSet presAssocID="{C0537225-E155-49AB-AEA7-8D9E03EE22E6}" presName="imgShp" presStyleLbl="fgImgPlace1" presStyleIdx="0" presStyleCnt="3"/>
      <dgm:spPr/>
    </dgm:pt>
    <dgm:pt modelId="{8B6924A3-2614-49AA-A9A7-EDAC73E0EA29}" type="pres">
      <dgm:prSet presAssocID="{C0537225-E155-49AB-AEA7-8D9E03EE22E6}" presName="txShp" presStyleLbl="node1" presStyleIdx="0" presStyleCnt="3">
        <dgm:presLayoutVars>
          <dgm:bulletEnabled val="1"/>
        </dgm:presLayoutVars>
      </dgm:prSet>
      <dgm:spPr/>
      <dgm:t>
        <a:bodyPr/>
        <a:lstStyle/>
        <a:p>
          <a:endParaRPr lang="en-US"/>
        </a:p>
      </dgm:t>
    </dgm:pt>
    <dgm:pt modelId="{D07054BE-F2AC-4BC3-8027-6553DA3F4A88}" type="pres">
      <dgm:prSet presAssocID="{473E752B-CEB6-4957-981D-19AC7756B8DA}" presName="spacing" presStyleCnt="0"/>
      <dgm:spPr/>
    </dgm:pt>
    <dgm:pt modelId="{24BB82FA-BB09-4BEE-AAE6-CE35B415A612}" type="pres">
      <dgm:prSet presAssocID="{C5AAB89A-E1F2-40E9-BEEB-6F3D82410E3F}" presName="composite" presStyleCnt="0"/>
      <dgm:spPr/>
    </dgm:pt>
    <dgm:pt modelId="{93141D60-92BD-434B-AB20-91B532C158C7}" type="pres">
      <dgm:prSet presAssocID="{C5AAB89A-E1F2-40E9-BEEB-6F3D82410E3F}" presName="imgShp" presStyleLbl="fgImgPlace1" presStyleIdx="1" presStyleCnt="3"/>
      <dgm:spPr/>
    </dgm:pt>
    <dgm:pt modelId="{055A32BA-9360-4FF8-959D-F2D6831A1D0D}" type="pres">
      <dgm:prSet presAssocID="{C5AAB89A-E1F2-40E9-BEEB-6F3D82410E3F}" presName="txShp" presStyleLbl="node1" presStyleIdx="1" presStyleCnt="3">
        <dgm:presLayoutVars>
          <dgm:bulletEnabled val="1"/>
        </dgm:presLayoutVars>
      </dgm:prSet>
      <dgm:spPr/>
      <dgm:t>
        <a:bodyPr/>
        <a:lstStyle/>
        <a:p>
          <a:endParaRPr lang="en-US"/>
        </a:p>
      </dgm:t>
    </dgm:pt>
    <dgm:pt modelId="{F5729609-99A0-456D-938E-B07B765D0858}" type="pres">
      <dgm:prSet presAssocID="{A9165E8E-7B5F-4E64-8E7B-4CF4D2D8D186}" presName="spacing" presStyleCnt="0"/>
      <dgm:spPr/>
    </dgm:pt>
    <dgm:pt modelId="{D39654CF-500E-4B63-98E7-837A5DE57AC9}" type="pres">
      <dgm:prSet presAssocID="{1592AA9C-6DD9-47A9-9A21-DF612396317E}" presName="composite" presStyleCnt="0"/>
      <dgm:spPr/>
    </dgm:pt>
    <dgm:pt modelId="{B28CFC17-BF2A-4A5A-B512-C5F6BA91CBB9}" type="pres">
      <dgm:prSet presAssocID="{1592AA9C-6DD9-47A9-9A21-DF612396317E}" presName="imgShp" presStyleLbl="fgImgPlace1" presStyleIdx="2" presStyleCnt="3"/>
      <dgm:spPr/>
    </dgm:pt>
    <dgm:pt modelId="{F4B21A8C-A2AF-4D7B-A5F6-6447C4D754DD}" type="pres">
      <dgm:prSet presAssocID="{1592AA9C-6DD9-47A9-9A21-DF612396317E}" presName="txShp" presStyleLbl="node1" presStyleIdx="2" presStyleCnt="3">
        <dgm:presLayoutVars>
          <dgm:bulletEnabled val="1"/>
        </dgm:presLayoutVars>
      </dgm:prSet>
      <dgm:spPr/>
      <dgm:t>
        <a:bodyPr/>
        <a:lstStyle/>
        <a:p>
          <a:endParaRPr lang="en-US"/>
        </a:p>
      </dgm:t>
    </dgm:pt>
  </dgm:ptLst>
  <dgm:cxnLst>
    <dgm:cxn modelId="{885E849F-C9B5-4367-9FB3-A1194722CF56}" type="presOf" srcId="{1592AA9C-6DD9-47A9-9A21-DF612396317E}" destId="{F4B21A8C-A2AF-4D7B-A5F6-6447C4D754DD}" srcOrd="0" destOrd="0" presId="urn:microsoft.com/office/officeart/2005/8/layout/vList3"/>
    <dgm:cxn modelId="{DA4778F7-71EE-41B2-9997-B28475F91BDD}" type="presOf" srcId="{C5AAB89A-E1F2-40E9-BEEB-6F3D82410E3F}" destId="{055A32BA-9360-4FF8-959D-F2D6831A1D0D}" srcOrd="0" destOrd="0" presId="urn:microsoft.com/office/officeart/2005/8/layout/vList3"/>
    <dgm:cxn modelId="{DA5CDF1A-45D5-47EF-B345-C7CFE52CCAFE}" type="presOf" srcId="{C0537225-E155-49AB-AEA7-8D9E03EE22E6}" destId="{8B6924A3-2614-49AA-A9A7-EDAC73E0EA29}" srcOrd="0" destOrd="0" presId="urn:microsoft.com/office/officeart/2005/8/layout/vList3"/>
    <dgm:cxn modelId="{2CF07471-3997-463F-9D32-6DE71FFE5A61}" srcId="{7B0F5939-EE22-4FC4-AE27-E6F6E27A6CCC}" destId="{C0537225-E155-49AB-AEA7-8D9E03EE22E6}" srcOrd="0" destOrd="0" parTransId="{D4CA09B7-41DD-4009-9907-AC54913A5E42}" sibTransId="{473E752B-CEB6-4957-981D-19AC7756B8DA}"/>
    <dgm:cxn modelId="{0B54F204-D98C-49F0-A2DF-F4D9C4AAC7F5}" type="presOf" srcId="{7B0F5939-EE22-4FC4-AE27-E6F6E27A6CCC}" destId="{797101D7-7B9C-4FEC-A8A6-E2EB7E17AE5B}" srcOrd="0" destOrd="0" presId="urn:microsoft.com/office/officeart/2005/8/layout/vList3"/>
    <dgm:cxn modelId="{4FB39CDE-2C28-4386-B258-C6E6F35DCB6B}" srcId="{7B0F5939-EE22-4FC4-AE27-E6F6E27A6CCC}" destId="{1592AA9C-6DD9-47A9-9A21-DF612396317E}" srcOrd="2" destOrd="0" parTransId="{064CABF9-F0B0-4AFB-9C7E-3F0049622FD6}" sibTransId="{C07E3312-2B55-4630-92E7-560E80F6B6AC}"/>
    <dgm:cxn modelId="{4CBA1C5B-50EE-4737-9147-B2DAF6B35531}" srcId="{7B0F5939-EE22-4FC4-AE27-E6F6E27A6CCC}" destId="{C5AAB89A-E1F2-40E9-BEEB-6F3D82410E3F}" srcOrd="1" destOrd="0" parTransId="{C9FCCA44-C029-4D9C-B865-C256034E488A}" sibTransId="{A9165E8E-7B5F-4E64-8E7B-4CF4D2D8D186}"/>
    <dgm:cxn modelId="{79049AD8-219A-451C-BA37-6BA1024819F6}" type="presParOf" srcId="{797101D7-7B9C-4FEC-A8A6-E2EB7E17AE5B}" destId="{FC6B12C8-72EF-47C8-BBF7-2BC8F85E5DEF}" srcOrd="0" destOrd="0" presId="urn:microsoft.com/office/officeart/2005/8/layout/vList3"/>
    <dgm:cxn modelId="{5409C6D6-3349-4BCB-B957-2DB1D379FEF2}" type="presParOf" srcId="{FC6B12C8-72EF-47C8-BBF7-2BC8F85E5DEF}" destId="{BC749B0D-E2B7-4183-BF62-95F2608E3657}" srcOrd="0" destOrd="0" presId="urn:microsoft.com/office/officeart/2005/8/layout/vList3"/>
    <dgm:cxn modelId="{527F0588-A26A-4C4F-8230-C676ADDCA8B3}" type="presParOf" srcId="{FC6B12C8-72EF-47C8-BBF7-2BC8F85E5DEF}" destId="{8B6924A3-2614-49AA-A9A7-EDAC73E0EA29}" srcOrd="1" destOrd="0" presId="urn:microsoft.com/office/officeart/2005/8/layout/vList3"/>
    <dgm:cxn modelId="{6889B1C0-F85D-4BC4-B4CD-0C3B6D1C73ED}" type="presParOf" srcId="{797101D7-7B9C-4FEC-A8A6-E2EB7E17AE5B}" destId="{D07054BE-F2AC-4BC3-8027-6553DA3F4A88}" srcOrd="1" destOrd="0" presId="urn:microsoft.com/office/officeart/2005/8/layout/vList3"/>
    <dgm:cxn modelId="{D77790D6-1CD6-4960-9458-850D9FBFE583}" type="presParOf" srcId="{797101D7-7B9C-4FEC-A8A6-E2EB7E17AE5B}" destId="{24BB82FA-BB09-4BEE-AAE6-CE35B415A612}" srcOrd="2" destOrd="0" presId="urn:microsoft.com/office/officeart/2005/8/layout/vList3"/>
    <dgm:cxn modelId="{AD1940F7-70A2-429E-A3CE-C9F4B0F1E26E}" type="presParOf" srcId="{24BB82FA-BB09-4BEE-AAE6-CE35B415A612}" destId="{93141D60-92BD-434B-AB20-91B532C158C7}" srcOrd="0" destOrd="0" presId="urn:microsoft.com/office/officeart/2005/8/layout/vList3"/>
    <dgm:cxn modelId="{CF9923A3-A626-4177-9EA3-42BEE75E2C71}" type="presParOf" srcId="{24BB82FA-BB09-4BEE-AAE6-CE35B415A612}" destId="{055A32BA-9360-4FF8-959D-F2D6831A1D0D}" srcOrd="1" destOrd="0" presId="urn:microsoft.com/office/officeart/2005/8/layout/vList3"/>
    <dgm:cxn modelId="{BF7FF632-743B-4A6D-84E1-9D361557BFBB}" type="presParOf" srcId="{797101D7-7B9C-4FEC-A8A6-E2EB7E17AE5B}" destId="{F5729609-99A0-456D-938E-B07B765D0858}" srcOrd="3" destOrd="0" presId="urn:microsoft.com/office/officeart/2005/8/layout/vList3"/>
    <dgm:cxn modelId="{B163F10F-38BC-4D6B-BADF-68F29C87576C}" type="presParOf" srcId="{797101D7-7B9C-4FEC-A8A6-E2EB7E17AE5B}" destId="{D39654CF-500E-4B63-98E7-837A5DE57AC9}" srcOrd="4" destOrd="0" presId="urn:microsoft.com/office/officeart/2005/8/layout/vList3"/>
    <dgm:cxn modelId="{8DA272FD-D252-488B-9022-30F909663DD9}" type="presParOf" srcId="{D39654CF-500E-4B63-98E7-837A5DE57AC9}" destId="{B28CFC17-BF2A-4A5A-B512-C5F6BA91CBB9}" srcOrd="0" destOrd="0" presId="urn:microsoft.com/office/officeart/2005/8/layout/vList3"/>
    <dgm:cxn modelId="{2156E7EA-A3E6-49D6-B994-B8A9D5EDAF6E}" type="presParOf" srcId="{D39654CF-500E-4B63-98E7-837A5DE57AC9}" destId="{F4B21A8C-A2AF-4D7B-A5F6-6447C4D754D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846BB-F4BE-4855-A45F-71C97D9F81F6}">
      <dsp:nvSpPr>
        <dsp:cNvPr id="0" name=""/>
        <dsp:cNvSpPr/>
      </dsp:nvSpPr>
      <dsp:spPr>
        <a:xfrm rot="10800000">
          <a:off x="1844454" y="2205"/>
          <a:ext cx="6342570" cy="987557"/>
        </a:xfrm>
        <a:prstGeom prst="homePlat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35485" tIns="129540" rIns="241808" bIns="129540" numCol="1" spcCol="1270" anchor="ctr" anchorCtr="0">
          <a:noAutofit/>
        </a:bodyPr>
        <a:lstStyle/>
        <a:p>
          <a:pPr lvl="0" algn="ctr" defTabSz="1511300">
            <a:lnSpc>
              <a:spcPct val="90000"/>
            </a:lnSpc>
            <a:spcBef>
              <a:spcPct val="0"/>
            </a:spcBef>
            <a:spcAft>
              <a:spcPct val="35000"/>
            </a:spcAft>
          </a:pPr>
          <a:r>
            <a:rPr lang="en-US" sz="3400" kern="1200" dirty="0" smtClean="0"/>
            <a:t>Tầm quan trọng của email</a:t>
          </a:r>
          <a:endParaRPr lang="en-US" sz="3400" kern="1200" dirty="0"/>
        </a:p>
      </dsp:txBody>
      <dsp:txXfrm rot="10800000">
        <a:off x="2091343" y="2205"/>
        <a:ext cx="6095681" cy="987557"/>
      </dsp:txXfrm>
    </dsp:sp>
    <dsp:sp modelId="{6AFE7171-B9EA-437D-93E8-7A0138295203}">
      <dsp:nvSpPr>
        <dsp:cNvPr id="0" name=""/>
        <dsp:cNvSpPr/>
      </dsp:nvSpPr>
      <dsp:spPr>
        <a:xfrm>
          <a:off x="1350675" y="2205"/>
          <a:ext cx="987557" cy="9875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 modelId="{DB96E514-6BF7-4ACF-9593-5CEB2FDFB60F}">
      <dsp:nvSpPr>
        <dsp:cNvPr id="0" name=""/>
        <dsp:cNvSpPr/>
      </dsp:nvSpPr>
      <dsp:spPr>
        <a:xfrm rot="10800000">
          <a:off x="1844454" y="1260937"/>
          <a:ext cx="6342570" cy="987557"/>
        </a:xfrm>
        <a:prstGeom prst="homePlat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35485" tIns="129540" rIns="241808" bIns="129540" numCol="1" spcCol="1270" anchor="ctr" anchorCtr="0">
          <a:noAutofit/>
        </a:bodyPr>
        <a:lstStyle/>
        <a:p>
          <a:pPr lvl="0" algn="ctr" defTabSz="1511300">
            <a:lnSpc>
              <a:spcPct val="90000"/>
            </a:lnSpc>
            <a:spcBef>
              <a:spcPct val="0"/>
            </a:spcBef>
            <a:spcAft>
              <a:spcPct val="35000"/>
            </a:spcAft>
          </a:pPr>
          <a:r>
            <a:rPr lang="en-US" sz="3400" kern="1200" dirty="0" smtClean="0"/>
            <a:t>Cách viết email chuyên nghiệp</a:t>
          </a:r>
          <a:endParaRPr lang="en-US" sz="3400" kern="1200" dirty="0"/>
        </a:p>
      </dsp:txBody>
      <dsp:txXfrm rot="10800000">
        <a:off x="2091343" y="1260937"/>
        <a:ext cx="6095681" cy="987557"/>
      </dsp:txXfrm>
    </dsp:sp>
    <dsp:sp modelId="{F8E5EF51-A511-4064-88CD-FF7C8BCB894A}">
      <dsp:nvSpPr>
        <dsp:cNvPr id="0" name=""/>
        <dsp:cNvSpPr/>
      </dsp:nvSpPr>
      <dsp:spPr>
        <a:xfrm>
          <a:off x="1350675" y="1260937"/>
          <a:ext cx="987557" cy="98755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 modelId="{30A20FDA-CCD8-4297-859B-F2F0D1C8BDC4}">
      <dsp:nvSpPr>
        <dsp:cNvPr id="0" name=""/>
        <dsp:cNvSpPr/>
      </dsp:nvSpPr>
      <dsp:spPr>
        <a:xfrm rot="10800000">
          <a:off x="1844454" y="2519670"/>
          <a:ext cx="6342570" cy="987557"/>
        </a:xfrm>
        <a:prstGeom prst="homePlat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435485" tIns="129540" rIns="241808" bIns="129540" numCol="1" spcCol="1270" anchor="ctr" anchorCtr="0">
          <a:noAutofit/>
        </a:bodyPr>
        <a:lstStyle/>
        <a:p>
          <a:pPr lvl="0" algn="ctr" defTabSz="1511300">
            <a:lnSpc>
              <a:spcPct val="90000"/>
            </a:lnSpc>
            <a:spcBef>
              <a:spcPct val="0"/>
            </a:spcBef>
            <a:spcAft>
              <a:spcPct val="35000"/>
            </a:spcAft>
          </a:pPr>
          <a:r>
            <a:rPr lang="en-US" sz="3400" kern="1200" dirty="0" smtClean="0"/>
            <a:t>Một số chú ý</a:t>
          </a:r>
          <a:endParaRPr lang="en-US" sz="3400" kern="1200" dirty="0"/>
        </a:p>
      </dsp:txBody>
      <dsp:txXfrm rot="10800000">
        <a:off x="2091343" y="2519670"/>
        <a:ext cx="6095681" cy="987557"/>
      </dsp:txXfrm>
    </dsp:sp>
    <dsp:sp modelId="{56B59CF0-765C-4E77-AE4B-867164AE6FCC}">
      <dsp:nvSpPr>
        <dsp:cNvPr id="0" name=""/>
        <dsp:cNvSpPr/>
      </dsp:nvSpPr>
      <dsp:spPr>
        <a:xfrm>
          <a:off x="1350675" y="2519670"/>
          <a:ext cx="987557" cy="98755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07EA2-BF81-4965-8EF8-7819DB9A9242}">
      <dsp:nvSpPr>
        <dsp:cNvPr id="0" name=""/>
        <dsp:cNvSpPr/>
      </dsp:nvSpPr>
      <dsp:spPr>
        <a:xfrm>
          <a:off x="2612" y="301531"/>
          <a:ext cx="3310757" cy="19864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Việc sử dụng email còn rất hạn chế </a:t>
          </a:r>
          <a:endParaRPr lang="en-US" sz="3600" kern="1200" dirty="0">
            <a:latin typeface="Arial" panose="020B0604020202020204" pitchFamily="34" charset="0"/>
            <a:cs typeface="Arial" panose="020B0604020202020204" pitchFamily="34" charset="0"/>
          </a:endParaRPr>
        </a:p>
      </dsp:txBody>
      <dsp:txXfrm>
        <a:off x="2612" y="301531"/>
        <a:ext cx="3310757" cy="1986454"/>
      </dsp:txXfrm>
    </dsp:sp>
    <dsp:sp modelId="{B4D13585-9849-4F5D-B11B-72E5EE470849}">
      <dsp:nvSpPr>
        <dsp:cNvPr id="0" name=""/>
        <dsp:cNvSpPr/>
      </dsp:nvSpPr>
      <dsp:spPr>
        <a:xfrm>
          <a:off x="3644446" y="301531"/>
          <a:ext cx="3706989" cy="19864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Sinh viên chưa có kỹ năng viết email</a:t>
          </a:r>
          <a:endParaRPr lang="en-US" sz="3600" kern="1200" dirty="0">
            <a:latin typeface="Arial" panose="020B0604020202020204" pitchFamily="34" charset="0"/>
            <a:cs typeface="Arial" panose="020B0604020202020204" pitchFamily="34" charset="0"/>
          </a:endParaRPr>
        </a:p>
      </dsp:txBody>
      <dsp:txXfrm>
        <a:off x="3644446" y="301531"/>
        <a:ext cx="3706989" cy="1986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924A3-2614-49AA-A9A7-EDAC73E0EA29}">
      <dsp:nvSpPr>
        <dsp:cNvPr id="0" name=""/>
        <dsp:cNvSpPr/>
      </dsp:nvSpPr>
      <dsp:spPr>
        <a:xfrm rot="10800000">
          <a:off x="1588125" y="1170"/>
          <a:ext cx="5405120" cy="906740"/>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47" tIns="114300" rIns="213360" bIns="114300" numCol="1" spcCol="1270" anchor="ctr" anchorCtr="0">
          <a:noAutofit/>
        </a:bodyPr>
        <a:lstStyle/>
        <a:p>
          <a:pPr lvl="0" algn="ctr" defTabSz="1333500">
            <a:lnSpc>
              <a:spcPct val="90000"/>
            </a:lnSpc>
            <a:spcBef>
              <a:spcPct val="0"/>
            </a:spcBef>
            <a:spcAft>
              <a:spcPct val="35000"/>
            </a:spcAft>
          </a:pPr>
          <a:r>
            <a:rPr lang="vi-VN" sz="3000" kern="1200" dirty="0" smtClean="0"/>
            <a:t>Trình bày gọn gàng đầy đủ</a:t>
          </a:r>
          <a:endParaRPr lang="en-US" sz="3000" kern="1200" dirty="0"/>
        </a:p>
      </dsp:txBody>
      <dsp:txXfrm rot="10800000">
        <a:off x="1814810" y="1170"/>
        <a:ext cx="5178435" cy="906740"/>
      </dsp:txXfrm>
    </dsp:sp>
    <dsp:sp modelId="{BC749B0D-E2B7-4183-BF62-95F2608E3657}">
      <dsp:nvSpPr>
        <dsp:cNvPr id="0" name=""/>
        <dsp:cNvSpPr/>
      </dsp:nvSpPr>
      <dsp:spPr>
        <a:xfrm>
          <a:off x="1134754" y="1170"/>
          <a:ext cx="906740" cy="906740"/>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A32BA-9360-4FF8-959D-F2D6831A1D0D}">
      <dsp:nvSpPr>
        <dsp:cNvPr id="0" name=""/>
        <dsp:cNvSpPr/>
      </dsp:nvSpPr>
      <dsp:spPr>
        <a:xfrm rot="10800000">
          <a:off x="1588125" y="1178579"/>
          <a:ext cx="5405120" cy="906740"/>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47" tIns="114300" rIns="213360" bIns="114300" numCol="1" spcCol="1270" anchor="ctr" anchorCtr="0">
          <a:noAutofit/>
        </a:bodyPr>
        <a:lstStyle/>
        <a:p>
          <a:pPr lvl="0" algn="ctr" defTabSz="1333500">
            <a:lnSpc>
              <a:spcPct val="90000"/>
            </a:lnSpc>
            <a:spcBef>
              <a:spcPct val="0"/>
            </a:spcBef>
            <a:spcAft>
              <a:spcPct val="35000"/>
            </a:spcAft>
          </a:pPr>
          <a:r>
            <a:rPr lang="vi-VN" sz="3000" kern="1200" dirty="0" smtClean="0"/>
            <a:t>Viết sao cho dễ hiểu nhất</a:t>
          </a:r>
          <a:endParaRPr lang="en-US" sz="3000" kern="1200" dirty="0"/>
        </a:p>
      </dsp:txBody>
      <dsp:txXfrm rot="10800000">
        <a:off x="1814810" y="1178579"/>
        <a:ext cx="5178435" cy="906740"/>
      </dsp:txXfrm>
    </dsp:sp>
    <dsp:sp modelId="{93141D60-92BD-434B-AB20-91B532C158C7}">
      <dsp:nvSpPr>
        <dsp:cNvPr id="0" name=""/>
        <dsp:cNvSpPr/>
      </dsp:nvSpPr>
      <dsp:spPr>
        <a:xfrm>
          <a:off x="1134754" y="1178579"/>
          <a:ext cx="906740" cy="906740"/>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21A8C-A2AF-4D7B-A5F6-6447C4D754DD}">
      <dsp:nvSpPr>
        <dsp:cNvPr id="0" name=""/>
        <dsp:cNvSpPr/>
      </dsp:nvSpPr>
      <dsp:spPr>
        <a:xfrm rot="10800000">
          <a:off x="1588125" y="2355988"/>
          <a:ext cx="5405120" cy="906740"/>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47" tIns="114300" rIns="213360" bIns="114300" numCol="1" spcCol="1270" anchor="ctr" anchorCtr="0">
          <a:noAutofit/>
        </a:bodyPr>
        <a:lstStyle/>
        <a:p>
          <a:pPr lvl="0" algn="ctr" defTabSz="1333500">
            <a:lnSpc>
              <a:spcPct val="90000"/>
            </a:lnSpc>
            <a:spcBef>
              <a:spcPct val="0"/>
            </a:spcBef>
            <a:spcAft>
              <a:spcPct val="35000"/>
            </a:spcAft>
          </a:pPr>
          <a:r>
            <a:rPr lang="vi-VN" sz="3000" kern="1200" dirty="0" smtClean="0"/>
            <a:t>Tạo chữ ký trong Gmail</a:t>
          </a:r>
          <a:endParaRPr lang="en-US" sz="3000" kern="1200" dirty="0"/>
        </a:p>
      </dsp:txBody>
      <dsp:txXfrm rot="10800000">
        <a:off x="1814810" y="2355988"/>
        <a:ext cx="5178435" cy="906740"/>
      </dsp:txXfrm>
    </dsp:sp>
    <dsp:sp modelId="{B28CFC17-BF2A-4A5A-B512-C5F6BA91CBB9}">
      <dsp:nvSpPr>
        <dsp:cNvPr id="0" name=""/>
        <dsp:cNvSpPr/>
      </dsp:nvSpPr>
      <dsp:spPr>
        <a:xfrm>
          <a:off x="1134754" y="2355988"/>
          <a:ext cx="906740" cy="906740"/>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38F41-439C-4393-A763-FD38334825B2}"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29266-0C86-4E5B-B8C2-18D726C09CE8}" type="slidenum">
              <a:rPr lang="en-US" smtClean="0"/>
              <a:t>‹#›</a:t>
            </a:fld>
            <a:endParaRPr lang="en-US"/>
          </a:p>
        </p:txBody>
      </p:sp>
    </p:spTree>
    <p:extLst>
      <p:ext uri="{BB962C8B-B14F-4D97-AF65-F5344CB8AC3E}">
        <p14:creationId xmlns:p14="http://schemas.microsoft.com/office/powerpoint/2010/main" val="77714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SINH VIÊN SỬ DỤNG EMAIL KHI NÀO?</a:t>
            </a:r>
            <a:endParaRPr lang="en-US" dirty="0" smtClean="0"/>
          </a:p>
          <a:p>
            <a:pPr lvl="0"/>
            <a:r>
              <a:rPr lang="en-US" dirty="0" smtClean="0"/>
              <a:t>Liên lạc với thầy cô: thắc mắc bài tập, điểm số, xin thi lại, học lại,…và các vấn đề khác</a:t>
            </a:r>
          </a:p>
          <a:p>
            <a:pPr lvl="0"/>
            <a:r>
              <a:rPr lang="en-US" dirty="0" smtClean="0"/>
              <a:t>Liên hệ phòng CTSV, phòng ban chức năng của nhà trường để hỏi về các chính sách hỗ trợ, học bổng, giấy tờ, thắc mắc khác.</a:t>
            </a:r>
          </a:p>
          <a:p>
            <a:pPr lvl="0"/>
            <a:r>
              <a:rPr lang="en-US" dirty="0" smtClean="0"/>
              <a:t>Nếu bạn tham gia các CLB, việc dùng email liên lạc thường xuyên hơn: nhận nhiệm vụ, thống báo về tiến triển công việc,…..</a:t>
            </a:r>
          </a:p>
          <a:p>
            <a:pPr lvl="0"/>
            <a:r>
              <a:rPr lang="en-US" dirty="0" smtClean="0"/>
              <a:t>Nếu bạn đi làm thêm: email liên lạc với cấp trên, đồng nghiệp</a:t>
            </a:r>
          </a:p>
          <a:p>
            <a:pPr marL="0" indent="0">
              <a:buNone/>
            </a:pPr>
            <a:r>
              <a:rPr lang="en-US" b="1" dirty="0" smtClean="0"/>
              <a:t>EMAIL TRONG CÔNG VIỆC SAU NÀY VÀ CUỘC SỐNG</a:t>
            </a:r>
            <a:endParaRPr lang="en-US" dirty="0" smtClean="0"/>
          </a:p>
          <a:p>
            <a:r>
              <a:rPr lang="en-US" dirty="0" smtClean="0"/>
              <a:t>Liên hệ giữa đồng nghiệp, nhân viên với cấp trên, nhân viên với đối tác và khách hàng</a:t>
            </a:r>
          </a:p>
          <a:p>
            <a:r>
              <a:rPr lang="en-US" dirty="0" smtClean="0"/>
              <a:t>Email thông báo, báo cáo tiến độ,…</a:t>
            </a:r>
          </a:p>
          <a:p>
            <a:r>
              <a:rPr lang="en-US" dirty="0" smtClean="0"/>
              <a:t>Email đề xuất ý kiến,….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2029266-0C86-4E5B-B8C2-18D726C09CE8}" type="slidenum">
              <a:rPr lang="en-US" smtClean="0"/>
              <a:t>4</a:t>
            </a:fld>
            <a:endParaRPr lang="en-US"/>
          </a:p>
        </p:txBody>
      </p:sp>
    </p:spTree>
    <p:extLst>
      <p:ext uri="{BB962C8B-B14F-4D97-AF65-F5344CB8AC3E}">
        <p14:creationId xmlns:p14="http://schemas.microsoft.com/office/powerpoint/2010/main" val="19149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86AFDFE-F0F8-4C62-8598-B3BB3A01B36D}" type="slidenum">
              <a:rPr lang="en-IN" smtClean="0"/>
              <a:t>8</a:t>
            </a:fld>
            <a:endParaRPr lang="en-IN"/>
          </a:p>
        </p:txBody>
      </p:sp>
    </p:spTree>
    <p:extLst>
      <p:ext uri="{BB962C8B-B14F-4D97-AF65-F5344CB8AC3E}">
        <p14:creationId xmlns:p14="http://schemas.microsoft.com/office/powerpoint/2010/main" val="255622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kern="1200" smtClean="0">
                <a:solidFill>
                  <a:schemeClr val="tx1"/>
                </a:solidFill>
                <a:effectLst/>
                <a:latin typeface="+mn-lt"/>
                <a:ea typeface="+mn-ea"/>
                <a:cs typeface="+mn-cs"/>
              </a:rPr>
              <a:t>Xu hướng N &amp; S trong MBTI</a:t>
            </a:r>
          </a:p>
          <a:p>
            <a:r>
              <a:rPr lang="en-US" altLang="en-US" smtClean="0">
                <a:solidFill>
                  <a:srgbClr val="0070C0"/>
                </a:solidFill>
              </a:rPr>
              <a:t>Người </a:t>
            </a:r>
            <a:r>
              <a:rPr lang="en-US" altLang="en-US" dirty="0" smtClean="0">
                <a:solidFill>
                  <a:srgbClr val="0070C0"/>
                </a:solidFill>
              </a:rPr>
              <a:t>có xu hướng S chắc chắn sẽ thích đọc một cái email rõ ràng, cụ thể, chi tiết, có số liệu, có hướng giải quyết cụ thể.</a:t>
            </a:r>
          </a:p>
          <a:p>
            <a:r>
              <a:rPr lang="en-US" altLang="en-US" dirty="0" smtClean="0">
                <a:solidFill>
                  <a:srgbClr val="0070C0"/>
                </a:solidFill>
              </a:rPr>
              <a:t>Người có xu hướng N cần đọc một email  mà nó phải đi thẳng vào vấn đề chính, tránh vòng vo tam quốc dài dòng.</a:t>
            </a:r>
          </a:p>
          <a:p>
            <a:r>
              <a:rPr lang="vi-VN" sz="1200" b="0" i="0" kern="1200" smtClean="0">
                <a:solidFill>
                  <a:schemeClr val="tx1"/>
                </a:solidFill>
                <a:effectLst/>
                <a:latin typeface="+mn-lt"/>
                <a:ea typeface="+mn-ea"/>
                <a:cs typeface="+mn-cs"/>
              </a:rPr>
              <a:t>Xét về đặc tính lấy thông tin, biểu hiện của nhó</a:t>
            </a:r>
            <a:r>
              <a:rPr lang="en-US" sz="1200" b="0" i="0" kern="1200" smtClean="0">
                <a:solidFill>
                  <a:schemeClr val="tx1"/>
                </a:solidFill>
                <a:effectLst/>
                <a:latin typeface="+mn-lt"/>
                <a:ea typeface="+mn-ea"/>
                <a:cs typeface="+mn-cs"/>
              </a:rPr>
              <a:t>m</a:t>
            </a:r>
            <a:r>
              <a:rPr lang="vi-VN" sz="1200" b="0" i="0" kern="1200" smtClean="0">
                <a:solidFill>
                  <a:schemeClr val="tx1"/>
                </a:solidFill>
                <a:effectLst/>
                <a:latin typeface="+mn-lt"/>
                <a:ea typeface="+mn-ea"/>
                <a:cs typeface="+mn-cs"/>
              </a:rPr>
              <a:t> N (iNtuition - tạm dịch là trực giác)</a:t>
            </a:r>
            <a:r>
              <a:rPr lang="en-US" sz="1200" b="0" i="0" kern="1200" baseline="0" smtClean="0">
                <a:solidFill>
                  <a:schemeClr val="tx1"/>
                </a:solidFill>
                <a:effectLst/>
                <a:latin typeface="+mn-lt"/>
                <a:ea typeface="+mn-ea"/>
                <a:cs typeface="+mn-cs"/>
              </a:rPr>
              <a:t> là h</a:t>
            </a:r>
            <a:r>
              <a:rPr lang="vi-VN" sz="1200" b="0" i="0" kern="1200" smtClean="0">
                <a:solidFill>
                  <a:schemeClr val="tx1"/>
                </a:solidFill>
                <a:effectLst/>
                <a:latin typeface="+mn-lt"/>
                <a:ea typeface="+mn-ea"/>
                <a:cs typeface="+mn-cs"/>
              </a:rPr>
              <a:t>ọ có xu hướng thu thập thông tin rồi liên kết với những thứ đã biết tạo thành một bức tranh tổng quát. Nhóm N được coi là rất dồi dào ý tưởng.</a:t>
            </a:r>
          </a:p>
          <a:p>
            <a:r>
              <a:rPr lang="vi-VN" sz="1200" b="0" i="0" kern="1200" smtClean="0">
                <a:solidFill>
                  <a:schemeClr val="tx1"/>
                </a:solidFill>
                <a:effectLst/>
                <a:latin typeface="+mn-lt"/>
                <a:ea typeface="+mn-ea"/>
                <a:cs typeface="+mn-cs"/>
              </a:rPr>
              <a:t>Ngược lại là S (Sensing - tạm dịch là cảm giác). Nhóm S có xu hướng thu thập thông tin tập trung vào giác quan: mắt thấy gì, tai nghe gì, ngửi có mùi thế nào, sờ cảm giác ra sao. Nhóm này dễ được nhìn thấy rằng họ thực tế hơn, trình tự hơn, làm từng bước để dần xong mọi chuyện.</a:t>
            </a:r>
          </a:p>
          <a:p>
            <a:endParaRPr lang="en-US" dirty="0"/>
          </a:p>
        </p:txBody>
      </p:sp>
      <p:sp>
        <p:nvSpPr>
          <p:cNvPr id="4" name="Slide Number Placeholder 3"/>
          <p:cNvSpPr>
            <a:spLocks noGrp="1"/>
          </p:cNvSpPr>
          <p:nvPr>
            <p:ph type="sldNum" sz="quarter" idx="10"/>
          </p:nvPr>
        </p:nvSpPr>
        <p:spPr/>
        <p:txBody>
          <a:bodyPr/>
          <a:lstStyle/>
          <a:p>
            <a:fld id="{72029266-0C86-4E5B-B8C2-18D726C09CE8}" type="slidenum">
              <a:rPr lang="en-US" smtClean="0"/>
              <a:t>13</a:t>
            </a:fld>
            <a:endParaRPr lang="en-US"/>
          </a:p>
        </p:txBody>
      </p:sp>
    </p:spTree>
    <p:extLst>
      <p:ext uri="{BB962C8B-B14F-4D97-AF65-F5344CB8AC3E}">
        <p14:creationId xmlns:p14="http://schemas.microsoft.com/office/powerpoint/2010/main" val="44113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29266-0C86-4E5B-B8C2-18D726C09CE8}" type="slidenum">
              <a:rPr lang="en-US" smtClean="0"/>
              <a:t>14</a:t>
            </a:fld>
            <a:endParaRPr lang="en-US"/>
          </a:p>
        </p:txBody>
      </p:sp>
    </p:spTree>
    <p:extLst>
      <p:ext uri="{BB962C8B-B14F-4D97-AF65-F5344CB8AC3E}">
        <p14:creationId xmlns:p14="http://schemas.microsoft.com/office/powerpoint/2010/main" val="397520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FEBFE6-BC1D-4FE4-A825-3AFF75628501}"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BCC4B-8398-4B7F-9CB3-B710AFD6BF1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2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89E75D-67CF-45E1-A892-C71B2D4A11CD}"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BCC4B-8398-4B7F-9CB3-B710AFD6BF14}" type="slidenum">
              <a:rPr lang="en-US" smtClean="0"/>
              <a:t>‹#›</a:t>
            </a:fld>
            <a:endParaRPr lang="en-US"/>
          </a:p>
        </p:txBody>
      </p:sp>
    </p:spTree>
    <p:extLst>
      <p:ext uri="{BB962C8B-B14F-4D97-AF65-F5344CB8AC3E}">
        <p14:creationId xmlns:p14="http://schemas.microsoft.com/office/powerpoint/2010/main" val="129204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CB61E-A1E9-40C9-9C96-FF60296404C4}"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BCC4B-8398-4B7F-9CB3-B710AFD6BF14}" type="slidenum">
              <a:rPr lang="en-US" smtClean="0"/>
              <a:t>‹#›</a:t>
            </a:fld>
            <a:endParaRPr lang="en-US"/>
          </a:p>
        </p:txBody>
      </p:sp>
    </p:spTree>
    <p:extLst>
      <p:ext uri="{BB962C8B-B14F-4D97-AF65-F5344CB8AC3E}">
        <p14:creationId xmlns:p14="http://schemas.microsoft.com/office/powerpoint/2010/main" val="199564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425483-0044-4ED0-B26E-AB0777071C20}"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BCC4B-8398-4B7F-9CB3-B710AFD6BF14}" type="slidenum">
              <a:rPr lang="en-US" smtClean="0"/>
              <a:t>‹#›</a:t>
            </a:fld>
            <a:endParaRPr lang="en-US"/>
          </a:p>
        </p:txBody>
      </p:sp>
    </p:spTree>
    <p:extLst>
      <p:ext uri="{BB962C8B-B14F-4D97-AF65-F5344CB8AC3E}">
        <p14:creationId xmlns:p14="http://schemas.microsoft.com/office/powerpoint/2010/main" val="187211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E4F28C-E32A-4E00-B7EF-7B2BB3F3AA4E}" type="datetime1">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BCC4B-8398-4B7F-9CB3-B710AFD6BF1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1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06271E-B240-4725-A740-0A6BA429D9C5}"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BCC4B-8398-4B7F-9CB3-B710AFD6BF14}" type="slidenum">
              <a:rPr lang="en-US" smtClean="0"/>
              <a:t>‹#›</a:t>
            </a:fld>
            <a:endParaRPr lang="en-US"/>
          </a:p>
        </p:txBody>
      </p:sp>
    </p:spTree>
    <p:extLst>
      <p:ext uri="{BB962C8B-B14F-4D97-AF65-F5344CB8AC3E}">
        <p14:creationId xmlns:p14="http://schemas.microsoft.com/office/powerpoint/2010/main" val="374695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3183EF-FAA6-4EA1-AB1A-2FB9384C0672}" type="datetime1">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CBCC4B-8398-4B7F-9CB3-B710AFD6BF14}" type="slidenum">
              <a:rPr lang="en-US" smtClean="0"/>
              <a:t>‹#›</a:t>
            </a:fld>
            <a:endParaRPr lang="en-US"/>
          </a:p>
        </p:txBody>
      </p:sp>
    </p:spTree>
    <p:extLst>
      <p:ext uri="{BB962C8B-B14F-4D97-AF65-F5344CB8AC3E}">
        <p14:creationId xmlns:p14="http://schemas.microsoft.com/office/powerpoint/2010/main" val="27641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1DB7CF-6C95-4368-AD95-652A523504D2}" type="datetime1">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CBCC4B-8398-4B7F-9CB3-B710AFD6BF14}" type="slidenum">
              <a:rPr lang="en-US" smtClean="0"/>
              <a:t>‹#›</a:t>
            </a:fld>
            <a:endParaRPr lang="en-US"/>
          </a:p>
        </p:txBody>
      </p:sp>
    </p:spTree>
    <p:extLst>
      <p:ext uri="{BB962C8B-B14F-4D97-AF65-F5344CB8AC3E}">
        <p14:creationId xmlns:p14="http://schemas.microsoft.com/office/powerpoint/2010/main" val="362841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5A24D1-6C02-4719-B2B5-1BB2A7821A0D}" type="datetime1">
              <a:rPr lang="en-US" smtClean="0"/>
              <a:t>4/17/2018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2CBCC4B-8398-4B7F-9CB3-B710AFD6BF14}" type="slidenum">
              <a:rPr lang="en-US" smtClean="0"/>
              <a:t>‹#›</a:t>
            </a:fld>
            <a:endParaRPr lang="en-US"/>
          </a:p>
        </p:txBody>
      </p:sp>
    </p:spTree>
    <p:extLst>
      <p:ext uri="{BB962C8B-B14F-4D97-AF65-F5344CB8AC3E}">
        <p14:creationId xmlns:p14="http://schemas.microsoft.com/office/powerpoint/2010/main" val="152111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D03F6F-1597-4A45-B83C-5D03CD4321BA}" type="datetime1">
              <a:rPr lang="en-US" smtClean="0"/>
              <a:t>4/17/2018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CBCC4B-8398-4B7F-9CB3-B710AFD6BF14}" type="slidenum">
              <a:rPr lang="en-US" smtClean="0"/>
              <a:t>‹#›</a:t>
            </a:fld>
            <a:endParaRPr lang="en-US"/>
          </a:p>
        </p:txBody>
      </p:sp>
    </p:spTree>
    <p:extLst>
      <p:ext uri="{BB962C8B-B14F-4D97-AF65-F5344CB8AC3E}">
        <p14:creationId xmlns:p14="http://schemas.microsoft.com/office/powerpoint/2010/main" val="145051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9E28F3-BB14-44F0-B5E8-8418B5EFC4D2}" type="datetime1">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BCC4B-8398-4B7F-9CB3-B710AFD6BF14}" type="slidenum">
              <a:rPr lang="en-US" smtClean="0"/>
              <a:t>‹#›</a:t>
            </a:fld>
            <a:endParaRPr lang="en-US"/>
          </a:p>
        </p:txBody>
      </p:sp>
    </p:spTree>
    <p:extLst>
      <p:ext uri="{BB962C8B-B14F-4D97-AF65-F5344CB8AC3E}">
        <p14:creationId xmlns:p14="http://schemas.microsoft.com/office/powerpoint/2010/main" val="325530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E127EF3-C131-4D14-8881-A25A25D2FF5C}" type="datetime1">
              <a:rPr lang="en-US" smtClean="0"/>
              <a:t>4/17/2018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CBCC4B-8398-4B7F-9CB3-B710AFD6BF1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519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8" Type="http://schemas.openxmlformats.org/officeDocument/2006/relationships/image" Target="../media/image16.svg"/><Relationship Id="rId3" Type="http://schemas.openxmlformats.org/officeDocument/2006/relationships/image" Target="../media/image15.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15" Type="http://schemas.openxmlformats.org/officeDocument/2006/relationships/image" Target="../media/image16.png"/><Relationship Id="rId19" Type="http://schemas.openxmlformats.org/officeDocument/2006/relationships/image" Target="../media/image18.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624" y="4577941"/>
            <a:ext cx="3317875" cy="17365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5200" cy="2374900"/>
          </a:xfrm>
          <a:prstGeom prst="rect">
            <a:avLst/>
          </a:prstGeom>
        </p:spPr>
      </p:pic>
      <p:sp>
        <p:nvSpPr>
          <p:cNvPr id="6" name="TextBox 5"/>
          <p:cNvSpPr txBox="1"/>
          <p:nvPr/>
        </p:nvSpPr>
        <p:spPr>
          <a:xfrm>
            <a:off x="2557462" y="496106"/>
            <a:ext cx="6680200" cy="1077218"/>
          </a:xfrm>
          <a:prstGeom prst="rect">
            <a:avLst/>
          </a:prstGeom>
          <a:noFill/>
        </p:spPr>
        <p:txBody>
          <a:bodyPr wrap="square" rtlCol="0">
            <a:spAutoFit/>
          </a:bodyPr>
          <a:lstStyle/>
          <a:p>
            <a:pPr algn="ctr"/>
            <a:r>
              <a:rPr lang="en-US" sz="3200" b="1" dirty="0" smtClean="0">
                <a:solidFill>
                  <a:schemeClr val="accent1"/>
                </a:solidFill>
                <a:latin typeface="+mj-lt"/>
              </a:rPr>
              <a:t>Trường Đại học Y Dược Huế</a:t>
            </a:r>
          </a:p>
          <a:p>
            <a:pPr algn="ctr"/>
            <a:r>
              <a:rPr lang="en-US" sz="3200" b="1" dirty="0" smtClean="0">
                <a:solidFill>
                  <a:schemeClr val="accent1"/>
                </a:solidFill>
                <a:latin typeface="+mj-lt"/>
              </a:rPr>
              <a:t>CLB Sinh viên Dược lâm sàng</a:t>
            </a:r>
            <a:endParaRPr lang="en-US" sz="3200" b="1" dirty="0">
              <a:solidFill>
                <a:schemeClr val="accent1"/>
              </a:solidFill>
              <a:latin typeface="+mj-lt"/>
            </a:endParaRPr>
          </a:p>
        </p:txBody>
      </p:sp>
      <p:sp>
        <p:nvSpPr>
          <p:cNvPr id="7" name="Rectangle 6"/>
          <p:cNvSpPr/>
          <p:nvPr/>
        </p:nvSpPr>
        <p:spPr>
          <a:xfrm>
            <a:off x="6003631"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p:cNvSpPr/>
          <p:nvPr/>
        </p:nvSpPr>
        <p:spPr>
          <a:xfrm>
            <a:off x="615456" y="2374900"/>
            <a:ext cx="10961078" cy="144655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400" b="1" dirty="0" smtClean="0">
                <a:ln w="0"/>
                <a:solidFill>
                  <a:schemeClr val="accent1"/>
                </a:solidFill>
                <a:effectLst>
                  <a:outerShdw blurRad="38100" dist="25400" dir="5400000" algn="ctr" rotWithShape="0">
                    <a:srgbClr val="6E747A">
                      <a:alpha val="43000"/>
                    </a:srgbClr>
                  </a:outerShdw>
                </a:effectLst>
                <a:latin typeface="+mj-lt"/>
              </a:rPr>
              <a:t>TẦM QUAN TRỌNG CỦA EMAIL VÀ</a:t>
            </a:r>
          </a:p>
          <a:p>
            <a:pPr algn="ctr"/>
            <a:r>
              <a:rPr lang="en-US" sz="4400" b="1" dirty="0" smtClean="0">
                <a:ln w="0"/>
                <a:solidFill>
                  <a:schemeClr val="accent1"/>
                </a:solidFill>
                <a:effectLst>
                  <a:outerShdw blurRad="38100" dist="25400" dir="5400000" algn="ctr" rotWithShape="0">
                    <a:srgbClr val="6E747A">
                      <a:alpha val="43000"/>
                    </a:srgbClr>
                  </a:outerShdw>
                </a:effectLst>
                <a:latin typeface="+mj-lt"/>
              </a:rPr>
              <a:t>KỸ NĂNG VIẾT EMAIL CHUYÊN NGHIỆP</a:t>
            </a:r>
            <a:endParaRPr lang="en-US" sz="4400" b="1" cap="none" spc="0" dirty="0">
              <a:ln w="0"/>
              <a:solidFill>
                <a:schemeClr val="accent1"/>
              </a:solidFill>
              <a:effectLst>
                <a:outerShdw blurRad="38100" dist="25400" dir="5400000" algn="ctr" rotWithShape="0">
                  <a:srgbClr val="6E747A">
                    <a:alpha val="43000"/>
                  </a:srgbClr>
                </a:outerShdw>
              </a:effectLst>
              <a:latin typeface="+mj-lt"/>
            </a:endParaRPr>
          </a:p>
        </p:txBody>
      </p:sp>
      <p:sp>
        <p:nvSpPr>
          <p:cNvPr id="2" name="TextBox 1"/>
          <p:cNvSpPr txBox="1"/>
          <p:nvPr/>
        </p:nvSpPr>
        <p:spPr>
          <a:xfrm>
            <a:off x="7230794" y="5092249"/>
            <a:ext cx="3671668" cy="707886"/>
          </a:xfrm>
          <a:prstGeom prst="rect">
            <a:avLst/>
          </a:prstGeom>
          <a:noFill/>
        </p:spPr>
        <p:txBody>
          <a:bodyPr wrap="square" rtlCol="0">
            <a:spAutoFit/>
          </a:bodyPr>
          <a:lstStyle/>
          <a:p>
            <a:r>
              <a:rPr lang="en-US" sz="2000" b="1" dirty="0" smtClean="0">
                <a:solidFill>
                  <a:srgbClr val="0070C0"/>
                </a:solidFill>
              </a:rPr>
              <a:t>Nguyễn Hoài Anh Thư</a:t>
            </a:r>
          </a:p>
          <a:p>
            <a:r>
              <a:rPr lang="en-US" sz="2000" b="1" dirty="0" smtClean="0">
                <a:solidFill>
                  <a:srgbClr val="0070C0"/>
                </a:solidFill>
              </a:rPr>
              <a:t>Hồ Nhật Linh</a:t>
            </a:r>
            <a:endParaRPr lang="en-US" sz="2000" b="1" dirty="0">
              <a:solidFill>
                <a:srgbClr val="0070C0"/>
              </a:solidFill>
            </a:endParaRPr>
          </a:p>
        </p:txBody>
      </p:sp>
      <p:sp>
        <p:nvSpPr>
          <p:cNvPr id="8" name="Slide Number Placeholder 7"/>
          <p:cNvSpPr>
            <a:spLocks noGrp="1"/>
          </p:cNvSpPr>
          <p:nvPr>
            <p:ph type="sldNum" sz="quarter" idx="12"/>
          </p:nvPr>
        </p:nvSpPr>
        <p:spPr/>
        <p:txBody>
          <a:bodyPr/>
          <a:lstStyle/>
          <a:p>
            <a:fld id="{A2CBCC4B-8398-4B7F-9CB3-B710AFD6BF14}" type="slidenum">
              <a:rPr lang="en-US" smtClean="0"/>
              <a:t>1</a:t>
            </a:fld>
            <a:endParaRPr lang="en-US"/>
          </a:p>
        </p:txBody>
      </p:sp>
    </p:spTree>
    <p:extLst>
      <p:ext uri="{BB962C8B-B14F-4D97-AF65-F5344CB8AC3E}">
        <p14:creationId xmlns:p14="http://schemas.microsoft.com/office/powerpoint/2010/main" val="2249339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228600"/>
            <a:ext cx="109855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vi-VN" sz="2400" b="1" dirty="0" smtClean="0">
                <a:solidFill>
                  <a:srgbClr val="FF0000"/>
                </a:solidFill>
              </a:rPr>
              <a:t>b) Đính kèm file vào email</a:t>
            </a:r>
            <a:endParaRPr lang="en-US" sz="2400" b="1" dirty="0">
              <a:solidFill>
                <a:srgbClr val="FF0000"/>
              </a:solidFill>
            </a:endParaRPr>
          </a:p>
        </p:txBody>
      </p:sp>
      <p:sp>
        <p:nvSpPr>
          <p:cNvPr id="2" name="TextBox 1"/>
          <p:cNvSpPr txBox="1"/>
          <p:nvPr/>
        </p:nvSpPr>
        <p:spPr>
          <a:xfrm>
            <a:off x="927100" y="2032000"/>
            <a:ext cx="11099800" cy="2062103"/>
          </a:xfrm>
          <a:prstGeom prst="rect">
            <a:avLst/>
          </a:prstGeom>
          <a:noFill/>
        </p:spPr>
        <p:txBody>
          <a:bodyPr wrap="square" rtlCol="0">
            <a:spAutoFit/>
          </a:bodyPr>
          <a:lstStyle/>
          <a:p>
            <a:pPr lvl="0"/>
            <a:endParaRPr lang="en-US" sz="3200" dirty="0">
              <a:solidFill>
                <a:srgbClr val="0070C0"/>
              </a:solidFill>
            </a:endParaRPr>
          </a:p>
          <a:p>
            <a:pPr lvl="0"/>
            <a:r>
              <a:rPr lang="vi-VN" sz="3200" dirty="0" smtClean="0">
                <a:solidFill>
                  <a:srgbClr val="0070C0"/>
                </a:solidFill>
              </a:rPr>
              <a:t>- </a:t>
            </a:r>
            <a:r>
              <a:rPr lang="en-US" sz="3200" dirty="0" smtClean="0">
                <a:solidFill>
                  <a:srgbClr val="0070C0"/>
                </a:solidFill>
              </a:rPr>
              <a:t>Nếu </a:t>
            </a:r>
            <a:r>
              <a:rPr lang="en-US" sz="3200" dirty="0">
                <a:solidFill>
                  <a:srgbClr val="0070C0"/>
                </a:solidFill>
              </a:rPr>
              <a:t>có </a:t>
            </a:r>
            <a:r>
              <a:rPr lang="en-US" sz="3200">
                <a:solidFill>
                  <a:srgbClr val="0070C0"/>
                </a:solidFill>
              </a:rPr>
              <a:t>nhiều </a:t>
            </a:r>
            <a:r>
              <a:rPr lang="en-US" sz="3200" smtClean="0">
                <a:solidFill>
                  <a:srgbClr val="0070C0"/>
                </a:solidFill>
              </a:rPr>
              <a:t>file, cần nén lại trước khi gửi.</a:t>
            </a:r>
            <a:endParaRPr lang="en-US" sz="3200" dirty="0">
              <a:solidFill>
                <a:srgbClr val="0070C0"/>
              </a:solidFill>
            </a:endParaRPr>
          </a:p>
          <a:p>
            <a:pPr lvl="0"/>
            <a:r>
              <a:rPr lang="en-US" sz="3200" dirty="0" smtClean="0">
                <a:solidFill>
                  <a:srgbClr val="0070C0"/>
                </a:solidFill>
              </a:rPr>
              <a:t>- Việc </a:t>
            </a:r>
            <a:r>
              <a:rPr lang="en-US" sz="3200" dirty="0">
                <a:solidFill>
                  <a:srgbClr val="0070C0"/>
                </a:solidFill>
              </a:rPr>
              <a:t>đặt tên file cũng cần đảm bảo rõ ràng, ngắn gọn</a:t>
            </a:r>
            <a:r>
              <a:rPr lang="en-US" sz="3200" dirty="0" smtClean="0">
                <a:solidFill>
                  <a:srgbClr val="0070C0"/>
                </a:solidFill>
              </a:rPr>
              <a:t>.</a:t>
            </a:r>
            <a:endParaRPr lang="en-US" sz="3200" dirty="0">
              <a:solidFill>
                <a:srgbClr val="0070C0"/>
              </a:solidFill>
            </a:endParaRPr>
          </a:p>
          <a:p>
            <a:endParaRPr lang="en-US" sz="3200" dirty="0">
              <a:solidFill>
                <a:srgbClr val="0070C0"/>
              </a:solidFill>
            </a:endParaRPr>
          </a:p>
        </p:txBody>
      </p:sp>
      <p:sp>
        <p:nvSpPr>
          <p:cNvPr id="5" name="Slide Number Placeholder 4"/>
          <p:cNvSpPr>
            <a:spLocks noGrp="1"/>
          </p:cNvSpPr>
          <p:nvPr>
            <p:ph type="sldNum" sz="quarter" idx="12"/>
          </p:nvPr>
        </p:nvSpPr>
        <p:spPr/>
        <p:txBody>
          <a:bodyPr/>
          <a:lstStyle/>
          <a:p>
            <a:fld id="{A2CBCC4B-8398-4B7F-9CB3-B710AFD6BF14}" type="slidenum">
              <a:rPr lang="en-US" smtClean="0"/>
              <a:t>10</a:t>
            </a:fld>
            <a:endParaRPr lang="en-US"/>
          </a:p>
        </p:txBody>
      </p:sp>
    </p:spTree>
    <p:extLst>
      <p:ext uri="{BB962C8B-B14F-4D97-AF65-F5344CB8AC3E}">
        <p14:creationId xmlns:p14="http://schemas.microsoft.com/office/powerpoint/2010/main" val="1972253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228600"/>
            <a:ext cx="109855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p>
          <a:p>
            <a:pPr algn="ctr"/>
            <a:r>
              <a:rPr lang="en-US" sz="2800" b="1" dirty="0" smtClean="0">
                <a:solidFill>
                  <a:srgbClr val="FF0000"/>
                </a:solidFill>
              </a:rPr>
              <a:t>c) Viết nội dung email</a:t>
            </a:r>
            <a:endParaRPr lang="vi-VN" sz="2800" b="1" dirty="0" smtClean="0">
              <a:solidFill>
                <a:srgbClr val="FF0000"/>
              </a:solidFill>
            </a:endParaRPr>
          </a:p>
          <a:p>
            <a:pPr algn="ctr"/>
            <a:endParaRPr lang="en-US" sz="2400" b="1" dirty="0">
              <a:solidFill>
                <a:srgbClr val="FF0000"/>
              </a:solidFill>
            </a:endParaRPr>
          </a:p>
        </p:txBody>
      </p:sp>
      <p:graphicFrame>
        <p:nvGraphicFramePr>
          <p:cNvPr id="2" name="Diagram 1"/>
          <p:cNvGraphicFramePr/>
          <p:nvPr>
            <p:extLst>
              <p:ext uri="{D42A27DB-BD31-4B8C-83A1-F6EECF244321}">
                <p14:modId xmlns:p14="http://schemas.microsoft.com/office/powerpoint/2010/main" val="2243928356"/>
              </p:ext>
            </p:extLst>
          </p:nvPr>
        </p:nvGraphicFramePr>
        <p:xfrm>
          <a:off x="2032000" y="2273301"/>
          <a:ext cx="8128000" cy="326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352800" y="4850370"/>
            <a:ext cx="736600" cy="461665"/>
          </a:xfrm>
          <a:prstGeom prst="rect">
            <a:avLst/>
          </a:prstGeom>
          <a:noFill/>
        </p:spPr>
        <p:txBody>
          <a:bodyPr wrap="square" rtlCol="0">
            <a:spAutoFit/>
          </a:bodyPr>
          <a:lstStyle/>
          <a:p>
            <a:r>
              <a:rPr lang="vi-VN" sz="2400" b="1" dirty="0" smtClean="0">
                <a:solidFill>
                  <a:srgbClr val="FF0000"/>
                </a:solidFill>
              </a:rPr>
              <a:t>c3</a:t>
            </a:r>
            <a:endParaRPr lang="en-US" sz="2400" b="1" dirty="0">
              <a:solidFill>
                <a:srgbClr val="FF0000"/>
              </a:solidFill>
            </a:endParaRPr>
          </a:p>
        </p:txBody>
      </p:sp>
      <p:sp>
        <p:nvSpPr>
          <p:cNvPr id="5" name="TextBox 4"/>
          <p:cNvSpPr txBox="1"/>
          <p:nvPr/>
        </p:nvSpPr>
        <p:spPr>
          <a:xfrm>
            <a:off x="3390900" y="2489200"/>
            <a:ext cx="736600" cy="461665"/>
          </a:xfrm>
          <a:prstGeom prst="rect">
            <a:avLst/>
          </a:prstGeom>
          <a:noFill/>
        </p:spPr>
        <p:txBody>
          <a:bodyPr wrap="square" rtlCol="0">
            <a:spAutoFit/>
          </a:bodyPr>
          <a:lstStyle/>
          <a:p>
            <a:r>
              <a:rPr lang="vi-VN" sz="2400" b="1" dirty="0" smtClean="0">
                <a:solidFill>
                  <a:srgbClr val="FF0000"/>
                </a:solidFill>
              </a:rPr>
              <a:t>c1</a:t>
            </a:r>
            <a:endParaRPr lang="en-US" sz="2400" b="1" dirty="0">
              <a:solidFill>
                <a:srgbClr val="FF0000"/>
              </a:solidFill>
            </a:endParaRPr>
          </a:p>
        </p:txBody>
      </p:sp>
      <p:sp>
        <p:nvSpPr>
          <p:cNvPr id="6" name="TextBox 5"/>
          <p:cNvSpPr txBox="1"/>
          <p:nvPr/>
        </p:nvSpPr>
        <p:spPr>
          <a:xfrm>
            <a:off x="3365500" y="3657085"/>
            <a:ext cx="736600" cy="461665"/>
          </a:xfrm>
          <a:prstGeom prst="rect">
            <a:avLst/>
          </a:prstGeom>
          <a:noFill/>
        </p:spPr>
        <p:txBody>
          <a:bodyPr wrap="square" rtlCol="0">
            <a:spAutoFit/>
          </a:bodyPr>
          <a:lstStyle/>
          <a:p>
            <a:r>
              <a:rPr lang="vi-VN" sz="2400" b="1" dirty="0" smtClean="0">
                <a:solidFill>
                  <a:srgbClr val="FF0000"/>
                </a:solidFill>
              </a:rPr>
              <a:t>c2</a:t>
            </a:r>
            <a:endParaRPr lang="en-US" sz="2400" b="1" dirty="0">
              <a:solidFill>
                <a:srgbClr val="FF0000"/>
              </a:solidFill>
            </a:endParaRPr>
          </a:p>
        </p:txBody>
      </p:sp>
      <p:sp>
        <p:nvSpPr>
          <p:cNvPr id="8" name="Slide Number Placeholder 7"/>
          <p:cNvSpPr>
            <a:spLocks noGrp="1"/>
          </p:cNvSpPr>
          <p:nvPr>
            <p:ph type="sldNum" sz="quarter" idx="12"/>
          </p:nvPr>
        </p:nvSpPr>
        <p:spPr/>
        <p:txBody>
          <a:bodyPr/>
          <a:lstStyle/>
          <a:p>
            <a:fld id="{A2CBCC4B-8398-4B7F-9CB3-B710AFD6BF14}" type="slidenum">
              <a:rPr lang="en-US" smtClean="0"/>
              <a:t>11</a:t>
            </a:fld>
            <a:endParaRPr lang="en-US"/>
          </a:p>
        </p:txBody>
      </p:sp>
    </p:spTree>
    <p:extLst>
      <p:ext uri="{BB962C8B-B14F-4D97-AF65-F5344CB8AC3E}">
        <p14:creationId xmlns:p14="http://schemas.microsoft.com/office/powerpoint/2010/main" val="3031606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122594"/>
            <a:ext cx="10985500" cy="12618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vi-VN" sz="2400" b="1" dirty="0" smtClean="0">
                <a:solidFill>
                  <a:srgbClr val="FF0000"/>
                </a:solidFill>
              </a:rPr>
              <a:t>c) Viết nội dung email</a:t>
            </a:r>
          </a:p>
          <a:p>
            <a:pPr algn="ctr"/>
            <a:r>
              <a:rPr lang="vi-VN" sz="2000" b="1" dirty="0" smtClean="0">
                <a:solidFill>
                  <a:srgbClr val="FF0000"/>
                </a:solidFill>
              </a:rPr>
              <a:t>c1) Trình bày gọn gàng, đầy đủ</a:t>
            </a:r>
            <a:endParaRPr lang="en-US" sz="2000" b="1" dirty="0">
              <a:solidFill>
                <a:srgbClr val="FF0000"/>
              </a:solidFill>
            </a:endParaRPr>
          </a:p>
        </p:txBody>
      </p:sp>
      <p:sp>
        <p:nvSpPr>
          <p:cNvPr id="5" name="TextBox 4"/>
          <p:cNvSpPr txBox="1"/>
          <p:nvPr/>
        </p:nvSpPr>
        <p:spPr>
          <a:xfrm>
            <a:off x="2514600" y="2349500"/>
            <a:ext cx="6705600" cy="2677656"/>
          </a:xfrm>
          <a:prstGeom prst="rect">
            <a:avLst/>
          </a:prstGeom>
          <a:noFill/>
        </p:spPr>
        <p:txBody>
          <a:bodyPr wrap="square" rtlCol="0">
            <a:spAutoFit/>
          </a:bodyPr>
          <a:lstStyle/>
          <a:p>
            <a:r>
              <a:rPr lang="en-US" sz="2800" dirty="0">
                <a:solidFill>
                  <a:srgbClr val="0070C0"/>
                </a:solidFill>
                <a:latin typeface="Arial" panose="020B0604020202020204" pitchFamily="34" charset="0"/>
                <a:cs typeface="Arial" panose="020B0604020202020204" pitchFamily="34" charset="0"/>
              </a:rPr>
              <a:t>Thông thường, một email bao gồm 3 thành phần:</a:t>
            </a:r>
          </a:p>
          <a:p>
            <a:pPr lvl="0"/>
            <a:r>
              <a:rPr lang="vi-VN" sz="2800" dirty="0" smtClean="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Lời </a:t>
            </a:r>
            <a:r>
              <a:rPr lang="en-US" sz="2800" dirty="0">
                <a:solidFill>
                  <a:srgbClr val="0070C0"/>
                </a:solidFill>
                <a:latin typeface="Arial" panose="020B0604020202020204" pitchFamily="34" charset="0"/>
                <a:cs typeface="Arial" panose="020B0604020202020204" pitchFamily="34" charset="0"/>
              </a:rPr>
              <a:t>chào</a:t>
            </a:r>
          </a:p>
          <a:p>
            <a:pPr lvl="0"/>
            <a:r>
              <a:rPr lang="vi-VN" sz="2800" dirty="0" smtClean="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Nội </a:t>
            </a:r>
            <a:r>
              <a:rPr lang="en-US" sz="2800" dirty="0">
                <a:solidFill>
                  <a:srgbClr val="0070C0"/>
                </a:solidFill>
                <a:latin typeface="Arial" panose="020B0604020202020204" pitchFamily="34" charset="0"/>
                <a:cs typeface="Arial" panose="020B0604020202020204" pitchFamily="34" charset="0"/>
              </a:rPr>
              <a:t>dung chính</a:t>
            </a:r>
          </a:p>
          <a:p>
            <a:pPr lvl="0"/>
            <a:r>
              <a:rPr lang="vi-VN" sz="2800" dirty="0" smtClean="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Lời </a:t>
            </a:r>
            <a:r>
              <a:rPr lang="en-US" sz="2800" dirty="0">
                <a:solidFill>
                  <a:srgbClr val="0070C0"/>
                </a:solidFill>
                <a:latin typeface="Arial" panose="020B0604020202020204" pitchFamily="34" charset="0"/>
                <a:cs typeface="Arial" panose="020B0604020202020204" pitchFamily="34" charset="0"/>
              </a:rPr>
              <a:t>chúc/lời cảm ơn và ký tên</a:t>
            </a:r>
          </a:p>
          <a:p>
            <a:endParaRPr lang="en-US" sz="2800" dirty="0">
              <a:solidFill>
                <a:srgbClr val="0070C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2CBCC4B-8398-4B7F-9CB3-B710AFD6BF14}" type="slidenum">
              <a:rPr lang="en-US" smtClean="0"/>
              <a:t>12</a:t>
            </a:fld>
            <a:endParaRPr lang="en-US"/>
          </a:p>
        </p:txBody>
      </p:sp>
    </p:spTree>
    <p:extLst>
      <p:ext uri="{BB962C8B-B14F-4D97-AF65-F5344CB8AC3E}">
        <p14:creationId xmlns:p14="http://schemas.microsoft.com/office/powerpoint/2010/main" val="3616404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215900"/>
            <a:ext cx="10985500" cy="12618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vi-VN" sz="2400" b="1" dirty="0" smtClean="0">
                <a:solidFill>
                  <a:srgbClr val="FF0000"/>
                </a:solidFill>
              </a:rPr>
              <a:t>c) Viết nội dung email</a:t>
            </a:r>
          </a:p>
          <a:p>
            <a:pPr algn="ctr"/>
            <a:r>
              <a:rPr lang="vi-VN" sz="2000" b="1" dirty="0" smtClean="0">
                <a:solidFill>
                  <a:srgbClr val="FF0000"/>
                </a:solidFill>
              </a:rPr>
              <a:t>c</a:t>
            </a:r>
            <a:r>
              <a:rPr lang="en-US" sz="2000" b="1" dirty="0" smtClean="0">
                <a:solidFill>
                  <a:srgbClr val="FF0000"/>
                </a:solidFill>
              </a:rPr>
              <a:t>2) Viết sao cho dễ hiểu nhất</a:t>
            </a:r>
            <a:endParaRPr lang="en-US" sz="2000" b="1" dirty="0">
              <a:solidFill>
                <a:srgbClr val="FF0000"/>
              </a:solidFill>
            </a:endParaRPr>
          </a:p>
        </p:txBody>
      </p:sp>
      <p:sp>
        <p:nvSpPr>
          <p:cNvPr id="2" name="TextBox 1"/>
          <p:cNvSpPr txBox="1"/>
          <p:nvPr/>
        </p:nvSpPr>
        <p:spPr>
          <a:xfrm>
            <a:off x="1243304" y="2380602"/>
            <a:ext cx="9626600" cy="3970318"/>
          </a:xfrm>
          <a:prstGeom prst="rect">
            <a:avLst/>
          </a:prstGeom>
          <a:noFill/>
        </p:spPr>
        <p:txBody>
          <a:bodyPr wrap="square" rtlCol="0">
            <a:spAutoFit/>
          </a:bodyPr>
          <a:lstStyle/>
          <a:p>
            <a:pPr algn="just"/>
            <a:r>
              <a:rPr lang="en-US" altLang="en-US" sz="2800" dirty="0">
                <a:solidFill>
                  <a:srgbClr val="0070C0"/>
                </a:solidFill>
                <a:latin typeface="Arial" panose="020B0604020202020204" pitchFamily="34" charset="0"/>
                <a:cs typeface="Arial" panose="020B0604020202020204" pitchFamily="34" charset="0"/>
              </a:rPr>
              <a:t>Suy nghĩ liệu email mình viết đã đủ thông tin để người đối diện hiểu hay chưa? </a:t>
            </a:r>
          </a:p>
          <a:p>
            <a:pPr algn="just"/>
            <a:r>
              <a:rPr lang="en-US" altLang="en-US" sz="2800" dirty="0">
                <a:solidFill>
                  <a:srgbClr val="0070C0"/>
                </a:solidFill>
                <a:latin typeface="Arial" panose="020B0604020202020204" pitchFamily="34" charset="0"/>
                <a:cs typeface="Arial" panose="020B0604020202020204" pitchFamily="34" charset="0"/>
              </a:rPr>
              <a:t>- </a:t>
            </a:r>
            <a:r>
              <a:rPr lang="en-US" altLang="en-US" sz="2800" dirty="0" smtClean="0">
                <a:solidFill>
                  <a:srgbClr val="0070C0"/>
                </a:solidFill>
                <a:latin typeface="Arial" panose="020B0604020202020204" pitchFamily="34" charset="0"/>
                <a:cs typeface="Arial" panose="020B0604020202020204" pitchFamily="34" charset="0"/>
              </a:rPr>
              <a:t>Email cần đi thẳng vào vấn đề, rõ ràng, có hướng giải quyết cụ thể.</a:t>
            </a:r>
            <a:r>
              <a:rPr lang="en-US" altLang="en-US" sz="2800" dirty="0" smtClean="0">
                <a:latin typeface="Arial" panose="020B0604020202020204" pitchFamily="34" charset="0"/>
                <a:cs typeface="Arial" panose="020B0604020202020204" pitchFamily="34" charset="0"/>
              </a:rPr>
              <a:t> </a:t>
            </a:r>
            <a:endParaRPr lang="en-US" altLang="en-US" sz="2800" dirty="0">
              <a:latin typeface="Arial" panose="020B0604020202020204" pitchFamily="34" charset="0"/>
              <a:cs typeface="Arial" panose="020B0604020202020204" pitchFamily="34" charset="0"/>
            </a:endParaRPr>
          </a:p>
          <a:p>
            <a:pPr algn="just"/>
            <a:r>
              <a:rPr lang="en-US" altLang="en-US" sz="2800" dirty="0">
                <a:solidFill>
                  <a:srgbClr val="0070C0"/>
                </a:solidFill>
                <a:latin typeface="Arial" panose="020B0604020202020204" pitchFamily="34" charset="0"/>
                <a:cs typeface="Arial" panose="020B0604020202020204" pitchFamily="34" charset="0"/>
              </a:rPr>
              <a:t>- Người nhận email đã nắm được các thông tin trước đó chưa? 	</a:t>
            </a:r>
          </a:p>
          <a:p>
            <a:pPr algn="just"/>
            <a:r>
              <a:rPr lang="en-US" altLang="en-US" sz="2800" dirty="0">
                <a:solidFill>
                  <a:srgbClr val="0070C0"/>
                </a:solidFill>
                <a:latin typeface="Arial" panose="020B0604020202020204" pitchFamily="34" charset="0"/>
                <a:cs typeface="Arial" panose="020B0604020202020204" pitchFamily="34" charset="0"/>
              </a:rPr>
              <a:t>-Trình bày qua email liệu có trực quan hơn một hình thức khác hay không?  </a:t>
            </a:r>
          </a:p>
          <a:p>
            <a:endParaRPr lang="en-US" sz="2800" dirty="0">
              <a:solidFill>
                <a:srgbClr val="0070C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2CBCC4B-8398-4B7F-9CB3-B710AFD6BF14}" type="slidenum">
              <a:rPr lang="en-US" smtClean="0"/>
              <a:t>13</a:t>
            </a:fld>
            <a:endParaRPr lang="en-US"/>
          </a:p>
        </p:txBody>
      </p:sp>
    </p:spTree>
    <p:extLst>
      <p:ext uri="{BB962C8B-B14F-4D97-AF65-F5344CB8AC3E}">
        <p14:creationId xmlns:p14="http://schemas.microsoft.com/office/powerpoint/2010/main" val="953898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215900"/>
            <a:ext cx="10985500" cy="12618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vi-VN" sz="2400" b="1" dirty="0" smtClean="0">
                <a:solidFill>
                  <a:srgbClr val="FF0000"/>
                </a:solidFill>
              </a:rPr>
              <a:t>c) Viết nội dung email</a:t>
            </a:r>
          </a:p>
          <a:p>
            <a:pPr algn="ctr"/>
            <a:r>
              <a:rPr lang="vi-VN" sz="2000" b="1" dirty="0" smtClean="0">
                <a:solidFill>
                  <a:srgbClr val="FF0000"/>
                </a:solidFill>
              </a:rPr>
              <a:t>c</a:t>
            </a:r>
            <a:r>
              <a:rPr lang="en-US" sz="2000" b="1" dirty="0" smtClean="0">
                <a:solidFill>
                  <a:srgbClr val="FF0000"/>
                </a:solidFill>
              </a:rPr>
              <a:t>2) Viết sao cho dễ hiểu nhất</a:t>
            </a:r>
            <a:endParaRPr lang="en-US" sz="2000" b="1" dirty="0">
              <a:solidFill>
                <a:srgbClr val="FF0000"/>
              </a:solidFill>
            </a:endParaRPr>
          </a:p>
        </p:txBody>
      </p:sp>
      <p:sp>
        <p:nvSpPr>
          <p:cNvPr id="2" name="TextBox 1"/>
          <p:cNvSpPr txBox="1"/>
          <p:nvPr/>
        </p:nvSpPr>
        <p:spPr>
          <a:xfrm>
            <a:off x="1080952" y="2371271"/>
            <a:ext cx="9626600" cy="3108543"/>
          </a:xfrm>
          <a:prstGeom prst="rect">
            <a:avLst/>
          </a:prstGeom>
          <a:noFill/>
        </p:spPr>
        <p:txBody>
          <a:bodyPr wrap="square" rtlCol="0">
            <a:spAutoFit/>
          </a:bodyPr>
          <a:lstStyle/>
          <a:p>
            <a:r>
              <a:rPr lang="en-US" sz="2800" dirty="0">
                <a:solidFill>
                  <a:srgbClr val="0070C0"/>
                </a:solidFill>
                <a:latin typeface="Arial" panose="020B0604020202020204" pitchFamily="34" charset="0"/>
                <a:cs typeface="Arial" panose="020B0604020202020204" pitchFamily="34" charset="0"/>
              </a:rPr>
              <a:t>Ví dụ như bạn T muốn nhờ chị H ở phòng Xuất bản hỗ trợ biên tập nội dung dịch thuật thì phải viết rõ mong muốn của mình, lý do tại sao lại nhờ phòng Xuất bản, hướng giải pháp là gì… vì trước đó chị H không nắm đầy đủ thông tin mà chỉ nắm sơ bộ mà thôi (vì hai phòng ban khác nhau). Khi ta viết rõ ra như vậy, người nhận email sẽ rất dễ ra quyết định và sẽ đẩy nhanh được tiến độ công việc.</a:t>
            </a:r>
          </a:p>
        </p:txBody>
      </p:sp>
      <p:sp>
        <p:nvSpPr>
          <p:cNvPr id="5" name="Slide Number Placeholder 4"/>
          <p:cNvSpPr>
            <a:spLocks noGrp="1"/>
          </p:cNvSpPr>
          <p:nvPr>
            <p:ph type="sldNum" sz="quarter" idx="12"/>
          </p:nvPr>
        </p:nvSpPr>
        <p:spPr/>
        <p:txBody>
          <a:bodyPr/>
          <a:lstStyle/>
          <a:p>
            <a:fld id="{A2CBCC4B-8398-4B7F-9CB3-B710AFD6BF14}" type="slidenum">
              <a:rPr lang="en-US" smtClean="0"/>
              <a:t>14</a:t>
            </a:fld>
            <a:endParaRPr lang="en-US"/>
          </a:p>
        </p:txBody>
      </p:sp>
    </p:spTree>
    <p:extLst>
      <p:ext uri="{BB962C8B-B14F-4D97-AF65-F5344CB8AC3E}">
        <p14:creationId xmlns:p14="http://schemas.microsoft.com/office/powerpoint/2010/main" val="2648070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215900"/>
            <a:ext cx="10985500" cy="12618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vi-VN" sz="2400" b="1" dirty="0" smtClean="0">
                <a:solidFill>
                  <a:srgbClr val="FF0000"/>
                </a:solidFill>
              </a:rPr>
              <a:t>c) Viết nội dung email</a:t>
            </a:r>
          </a:p>
          <a:p>
            <a:pPr algn="ctr"/>
            <a:r>
              <a:rPr lang="vi-VN" sz="2000" b="1" dirty="0" smtClean="0">
                <a:solidFill>
                  <a:srgbClr val="FF0000"/>
                </a:solidFill>
              </a:rPr>
              <a:t>c</a:t>
            </a:r>
            <a:r>
              <a:rPr lang="en-US" sz="2000" b="1" dirty="0" smtClean="0">
                <a:solidFill>
                  <a:srgbClr val="FF0000"/>
                </a:solidFill>
              </a:rPr>
              <a:t>2) Viết sao cho dễ hiểu nhất</a:t>
            </a:r>
            <a:endParaRPr lang="en-US" sz="2000" b="1" dirty="0">
              <a:solidFill>
                <a:srgbClr val="FF0000"/>
              </a:solidFill>
            </a:endParaRPr>
          </a:p>
        </p:txBody>
      </p:sp>
      <p:pic>
        <p:nvPicPr>
          <p:cNvPr id="5" name="Picture 4" descr="https://ubrand-staging-s3-website-ap-southeast-1-amazonaws.cdn.vccloud.vn/post_images/files/3931_original.png"/>
          <p:cNvPicPr/>
          <p:nvPr/>
        </p:nvPicPr>
        <p:blipFill>
          <a:blip r:embed="rId2">
            <a:extLst>
              <a:ext uri="{28A0092B-C50C-407E-A947-70E740481C1C}">
                <a14:useLocalDpi xmlns:a14="http://schemas.microsoft.com/office/drawing/2010/main" val="0"/>
              </a:ext>
            </a:extLst>
          </a:blip>
          <a:srcRect/>
          <a:stretch>
            <a:fillRect/>
          </a:stretch>
        </p:blipFill>
        <p:spPr bwMode="auto">
          <a:xfrm>
            <a:off x="110672" y="1597054"/>
            <a:ext cx="5506355" cy="5017422"/>
          </a:xfrm>
          <a:prstGeom prst="rect">
            <a:avLst/>
          </a:prstGeom>
          <a:noFill/>
          <a:ln>
            <a:noFill/>
          </a:ln>
        </p:spPr>
      </p:pic>
      <p:pic>
        <p:nvPicPr>
          <p:cNvPr id="6" name="Picture 5" descr="https://ubrand-staging-s3-website-ap-southeast-1-amazonaws.cdn.vccloud.vn/post_images/files/3932_original.png"/>
          <p:cNvPicPr/>
          <p:nvPr/>
        </p:nvPicPr>
        <p:blipFill>
          <a:blip r:embed="rId3">
            <a:extLst>
              <a:ext uri="{28A0092B-C50C-407E-A947-70E740481C1C}">
                <a14:useLocalDpi xmlns:a14="http://schemas.microsoft.com/office/drawing/2010/main" val="0"/>
              </a:ext>
            </a:extLst>
          </a:blip>
          <a:srcRect/>
          <a:stretch>
            <a:fillRect/>
          </a:stretch>
        </p:blipFill>
        <p:spPr bwMode="auto">
          <a:xfrm>
            <a:off x="6092781" y="1597054"/>
            <a:ext cx="5134019" cy="5017422"/>
          </a:xfrm>
          <a:prstGeom prst="rect">
            <a:avLst/>
          </a:prstGeom>
          <a:noFill/>
          <a:ln>
            <a:noFill/>
          </a:ln>
        </p:spPr>
      </p:pic>
      <p:sp>
        <p:nvSpPr>
          <p:cNvPr id="3" name="Slide Number Placeholder 2"/>
          <p:cNvSpPr>
            <a:spLocks noGrp="1"/>
          </p:cNvSpPr>
          <p:nvPr>
            <p:ph type="sldNum" sz="quarter" idx="12"/>
          </p:nvPr>
        </p:nvSpPr>
        <p:spPr/>
        <p:txBody>
          <a:bodyPr/>
          <a:lstStyle/>
          <a:p>
            <a:fld id="{A2CBCC4B-8398-4B7F-9CB3-B710AFD6BF14}" type="slidenum">
              <a:rPr lang="en-US" smtClean="0"/>
              <a:t>15</a:t>
            </a:fld>
            <a:endParaRPr lang="en-US"/>
          </a:p>
        </p:txBody>
      </p:sp>
    </p:spTree>
    <p:extLst>
      <p:ext uri="{BB962C8B-B14F-4D97-AF65-F5344CB8AC3E}">
        <p14:creationId xmlns:p14="http://schemas.microsoft.com/office/powerpoint/2010/main" val="3997866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215900"/>
            <a:ext cx="10985500" cy="12618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vi-VN" sz="2400" b="1" dirty="0" smtClean="0">
                <a:solidFill>
                  <a:srgbClr val="FF0000"/>
                </a:solidFill>
              </a:rPr>
              <a:t>c) Viết nội dung email</a:t>
            </a:r>
          </a:p>
          <a:p>
            <a:pPr algn="ctr"/>
            <a:r>
              <a:rPr lang="vi-VN" sz="2000" b="1" dirty="0" smtClean="0">
                <a:solidFill>
                  <a:srgbClr val="FF0000"/>
                </a:solidFill>
              </a:rPr>
              <a:t>c</a:t>
            </a:r>
            <a:r>
              <a:rPr lang="en-US" sz="2000" b="1" dirty="0">
                <a:solidFill>
                  <a:srgbClr val="FF0000"/>
                </a:solidFill>
              </a:rPr>
              <a:t>3</a:t>
            </a:r>
            <a:r>
              <a:rPr lang="en-US" sz="2000" b="1" dirty="0" smtClean="0">
                <a:solidFill>
                  <a:srgbClr val="FF0000"/>
                </a:solidFill>
              </a:rPr>
              <a:t>) Tạo chữ ký trong Gmail</a:t>
            </a:r>
            <a:endParaRPr lang="en-US" sz="2000" b="1" dirty="0">
              <a:solidFill>
                <a:srgbClr val="FF0000"/>
              </a:solidFill>
            </a:endParaRPr>
          </a:p>
        </p:txBody>
      </p:sp>
      <p:sp>
        <p:nvSpPr>
          <p:cNvPr id="2" name="TextBox 1"/>
          <p:cNvSpPr txBox="1"/>
          <p:nvPr/>
        </p:nvSpPr>
        <p:spPr>
          <a:xfrm>
            <a:off x="495300" y="1993900"/>
            <a:ext cx="4711700" cy="4154984"/>
          </a:xfrm>
          <a:prstGeom prst="rect">
            <a:avLst/>
          </a:prstGeom>
          <a:noFill/>
        </p:spPr>
        <p:txBody>
          <a:bodyPr wrap="square" rtlCol="0">
            <a:spAutoFit/>
          </a:bodyPr>
          <a:lstStyle/>
          <a:p>
            <a:r>
              <a:rPr lang="en-US" sz="2400" dirty="0" smtClean="0">
                <a:solidFill>
                  <a:srgbClr val="0070C0"/>
                </a:solidFill>
              </a:rPr>
              <a:t>- Chữ </a:t>
            </a:r>
            <a:r>
              <a:rPr lang="en-US" sz="2400" dirty="0">
                <a:solidFill>
                  <a:srgbClr val="0070C0"/>
                </a:solidFill>
              </a:rPr>
              <a:t>ký cuối email là mục không thể thiếu trong môi trường làm việc hiện đại ngày nay. </a:t>
            </a:r>
          </a:p>
          <a:p>
            <a:r>
              <a:rPr lang="en-US" sz="2400" dirty="0">
                <a:solidFill>
                  <a:srgbClr val="0070C0"/>
                </a:solidFill>
              </a:rPr>
              <a:t> </a:t>
            </a:r>
            <a:r>
              <a:rPr lang="en-US" sz="2400" dirty="0" smtClean="0">
                <a:solidFill>
                  <a:srgbClr val="0070C0"/>
                </a:solidFill>
              </a:rPr>
              <a:t>- Một </a:t>
            </a:r>
            <a:r>
              <a:rPr lang="en-US" sz="2400" dirty="0">
                <a:solidFill>
                  <a:srgbClr val="0070C0"/>
                </a:solidFill>
              </a:rPr>
              <a:t>nội dung chữ ký hoàn hảo sẽ cung cấp những thông tin cơ bản như </a:t>
            </a:r>
            <a:r>
              <a:rPr lang="en-US" sz="2400" dirty="0">
                <a:solidFill>
                  <a:srgbClr val="FF0000"/>
                </a:solidFill>
              </a:rPr>
              <a:t>họ tên đầy đủ, thông tin liên hệ, vị trí, trường học/công ty… </a:t>
            </a:r>
            <a:r>
              <a:rPr lang="en-US" sz="2400" dirty="0">
                <a:solidFill>
                  <a:srgbClr val="0070C0"/>
                </a:solidFill>
              </a:rPr>
              <a:t>giúp người đọc dễ dàng “định vị” bạn là ai và từ đâu đến.</a:t>
            </a:r>
          </a:p>
          <a:p>
            <a:r>
              <a:rPr lang="en-US" sz="2400" dirty="0">
                <a:solidFill>
                  <a:srgbClr val="0070C0"/>
                </a:solidFill>
              </a:rPr>
              <a:t> </a:t>
            </a:r>
          </a:p>
          <a:p>
            <a:endParaRPr lang="en-US" sz="2400" dirty="0">
              <a:solidFill>
                <a:srgbClr val="0070C0"/>
              </a:solidFill>
            </a:endParaRPr>
          </a:p>
        </p:txBody>
      </p:sp>
      <p:pic>
        <p:nvPicPr>
          <p:cNvPr id="5" name="Picture 4" descr="http://imgt.taimienphi.vn/cf/Images/2015/5/lvd/T1/tao-chu-ky-gmail-10.jpg"/>
          <p:cNvPicPr/>
          <p:nvPr/>
        </p:nvPicPr>
        <p:blipFill>
          <a:blip r:embed="rId2">
            <a:extLst>
              <a:ext uri="{28A0092B-C50C-407E-A947-70E740481C1C}">
                <a14:useLocalDpi xmlns:a14="http://schemas.microsoft.com/office/drawing/2010/main" val="0"/>
              </a:ext>
            </a:extLst>
          </a:blip>
          <a:srcRect/>
          <a:stretch>
            <a:fillRect/>
          </a:stretch>
        </p:blipFill>
        <p:spPr bwMode="auto">
          <a:xfrm>
            <a:off x="5508942" y="1663879"/>
            <a:ext cx="5921058" cy="4383405"/>
          </a:xfrm>
          <a:prstGeom prst="rect">
            <a:avLst/>
          </a:prstGeom>
          <a:noFill/>
          <a:ln>
            <a:noFill/>
          </a:ln>
        </p:spPr>
      </p:pic>
      <p:sp>
        <p:nvSpPr>
          <p:cNvPr id="6" name="Slide Number Placeholder 5"/>
          <p:cNvSpPr>
            <a:spLocks noGrp="1"/>
          </p:cNvSpPr>
          <p:nvPr>
            <p:ph type="sldNum" sz="quarter" idx="12"/>
          </p:nvPr>
        </p:nvSpPr>
        <p:spPr/>
        <p:txBody>
          <a:bodyPr/>
          <a:lstStyle/>
          <a:p>
            <a:fld id="{A2CBCC4B-8398-4B7F-9CB3-B710AFD6BF14}" type="slidenum">
              <a:rPr lang="en-US" smtClean="0"/>
              <a:t>16</a:t>
            </a:fld>
            <a:endParaRPr lang="en-US"/>
          </a:p>
        </p:txBody>
      </p:sp>
    </p:spTree>
    <p:extLst>
      <p:ext uri="{BB962C8B-B14F-4D97-AF65-F5344CB8AC3E}">
        <p14:creationId xmlns:p14="http://schemas.microsoft.com/office/powerpoint/2010/main" val="2218923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215900"/>
            <a:ext cx="10985500" cy="12618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vi-VN" sz="2400" b="1" dirty="0" smtClean="0">
                <a:solidFill>
                  <a:srgbClr val="FF0000"/>
                </a:solidFill>
              </a:rPr>
              <a:t>c) Viết nội dung email</a:t>
            </a:r>
          </a:p>
          <a:p>
            <a:pPr algn="ctr"/>
            <a:r>
              <a:rPr lang="vi-VN" sz="2000" b="1" dirty="0" smtClean="0">
                <a:solidFill>
                  <a:srgbClr val="FF0000"/>
                </a:solidFill>
              </a:rPr>
              <a:t>c</a:t>
            </a:r>
            <a:r>
              <a:rPr lang="en-US" sz="2000" b="1" dirty="0">
                <a:solidFill>
                  <a:srgbClr val="FF0000"/>
                </a:solidFill>
              </a:rPr>
              <a:t>3</a:t>
            </a:r>
            <a:r>
              <a:rPr lang="en-US" sz="2000" b="1" dirty="0" smtClean="0">
                <a:solidFill>
                  <a:srgbClr val="FF0000"/>
                </a:solidFill>
              </a:rPr>
              <a:t>) Tạo chữ ký trong Gmail</a:t>
            </a:r>
            <a:endParaRPr lang="en-US" sz="2000" b="1" dirty="0">
              <a:solidFill>
                <a:srgbClr val="FF0000"/>
              </a:solidFill>
            </a:endParaRPr>
          </a:p>
        </p:txBody>
      </p:sp>
      <p:pic>
        <p:nvPicPr>
          <p:cNvPr id="1026" name="Picture 2" descr="Kết quả hình ảnh cho tạo chữ ký gm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4" y="1960562"/>
            <a:ext cx="10597043" cy="377983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2CBCC4B-8398-4B7F-9CB3-B710AFD6BF14}" type="slidenum">
              <a:rPr lang="en-US" smtClean="0"/>
              <a:t>17</a:t>
            </a:fld>
            <a:endParaRPr lang="en-US"/>
          </a:p>
        </p:txBody>
      </p:sp>
    </p:spTree>
    <p:extLst>
      <p:ext uri="{BB962C8B-B14F-4D97-AF65-F5344CB8AC3E}">
        <p14:creationId xmlns:p14="http://schemas.microsoft.com/office/powerpoint/2010/main" val="3257172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215900"/>
            <a:ext cx="10985500" cy="12618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vi-VN" sz="2400" b="1" dirty="0" smtClean="0">
                <a:solidFill>
                  <a:srgbClr val="FF0000"/>
                </a:solidFill>
              </a:rPr>
              <a:t>c) Viết nội dung email</a:t>
            </a:r>
          </a:p>
          <a:p>
            <a:pPr algn="ctr"/>
            <a:r>
              <a:rPr lang="vi-VN" sz="2000" b="1" dirty="0" smtClean="0">
                <a:solidFill>
                  <a:srgbClr val="FF0000"/>
                </a:solidFill>
              </a:rPr>
              <a:t>c</a:t>
            </a:r>
            <a:r>
              <a:rPr lang="en-US" sz="2000" b="1" dirty="0">
                <a:solidFill>
                  <a:srgbClr val="FF0000"/>
                </a:solidFill>
              </a:rPr>
              <a:t>3</a:t>
            </a:r>
            <a:r>
              <a:rPr lang="en-US" sz="2000" b="1" dirty="0" smtClean="0">
                <a:solidFill>
                  <a:srgbClr val="FF0000"/>
                </a:solidFill>
              </a:rPr>
              <a:t>) Tạo chữ ký trong Gmail</a:t>
            </a:r>
            <a:endParaRPr lang="en-US" sz="2000" b="1" dirty="0">
              <a:solidFill>
                <a:srgbClr val="FF0000"/>
              </a:solidFill>
            </a:endParaRPr>
          </a:p>
        </p:txBody>
      </p:sp>
      <p:sp>
        <p:nvSpPr>
          <p:cNvPr id="2" name="TextBox 1"/>
          <p:cNvSpPr txBox="1"/>
          <p:nvPr/>
        </p:nvSpPr>
        <p:spPr>
          <a:xfrm>
            <a:off x="3181350" y="2076450"/>
            <a:ext cx="6743700" cy="369332"/>
          </a:xfrm>
          <a:prstGeom prst="rect">
            <a:avLst/>
          </a:prstGeom>
          <a:noFill/>
        </p:spPr>
        <p:txBody>
          <a:bodyPr wrap="square" rtlCol="0">
            <a:spAutoFit/>
          </a:bodyPr>
          <a:lstStyle/>
          <a:p>
            <a:endParaRPr lang="en-US"/>
          </a:p>
        </p:txBody>
      </p:sp>
      <p:sp>
        <p:nvSpPr>
          <p:cNvPr id="3" name="TextBox 2"/>
          <p:cNvSpPr txBox="1"/>
          <p:nvPr/>
        </p:nvSpPr>
        <p:spPr>
          <a:xfrm>
            <a:off x="241300" y="2076450"/>
            <a:ext cx="5492750" cy="3416320"/>
          </a:xfrm>
          <a:prstGeom prst="rect">
            <a:avLst/>
          </a:prstGeom>
          <a:noFill/>
        </p:spPr>
        <p:txBody>
          <a:bodyPr wrap="square" rtlCol="0">
            <a:spAutoFit/>
          </a:bodyPr>
          <a:lstStyle/>
          <a:p>
            <a:r>
              <a:rPr lang="vi-VN" sz="2400" b="1">
                <a:solidFill>
                  <a:srgbClr val="0070C0"/>
                </a:solidFill>
              </a:rPr>
              <a:t>Name: </a:t>
            </a:r>
            <a:r>
              <a:rPr lang="vi-VN" sz="2400">
                <a:solidFill>
                  <a:srgbClr val="0070C0"/>
                </a:solidFill>
              </a:rPr>
              <a:t>Tên hiển thị</a:t>
            </a:r>
            <a:br>
              <a:rPr lang="vi-VN" sz="2400">
                <a:solidFill>
                  <a:srgbClr val="0070C0"/>
                </a:solidFill>
              </a:rPr>
            </a:br>
            <a:r>
              <a:rPr lang="vi-VN" sz="2400" b="1">
                <a:solidFill>
                  <a:srgbClr val="0070C0"/>
                </a:solidFill>
              </a:rPr>
              <a:t>Job Title:</a:t>
            </a:r>
            <a:r>
              <a:rPr lang="vi-VN" sz="2400">
                <a:solidFill>
                  <a:srgbClr val="0070C0"/>
                </a:solidFill>
              </a:rPr>
              <a:t> Nghề nghiệp</a:t>
            </a:r>
            <a:br>
              <a:rPr lang="vi-VN" sz="2400">
                <a:solidFill>
                  <a:srgbClr val="0070C0"/>
                </a:solidFill>
              </a:rPr>
            </a:br>
            <a:r>
              <a:rPr lang="vi-VN" sz="2400" b="1">
                <a:solidFill>
                  <a:srgbClr val="0070C0"/>
                </a:solidFill>
              </a:rPr>
              <a:t>Email:</a:t>
            </a:r>
            <a:r>
              <a:rPr lang="vi-VN" sz="2400">
                <a:solidFill>
                  <a:srgbClr val="0070C0"/>
                </a:solidFill>
              </a:rPr>
              <a:t> Địa chỉ email của bạn</a:t>
            </a:r>
            <a:br>
              <a:rPr lang="vi-VN" sz="2400">
                <a:solidFill>
                  <a:srgbClr val="0070C0"/>
                </a:solidFill>
              </a:rPr>
            </a:br>
            <a:r>
              <a:rPr lang="vi-VN" sz="2400" b="1">
                <a:solidFill>
                  <a:srgbClr val="0070C0"/>
                </a:solidFill>
              </a:rPr>
              <a:t>Mobile Phone: </a:t>
            </a:r>
            <a:r>
              <a:rPr lang="vi-VN" sz="2400">
                <a:solidFill>
                  <a:srgbClr val="0070C0"/>
                </a:solidFill>
              </a:rPr>
              <a:t>Số điện thoại cầm tay</a:t>
            </a:r>
            <a:br>
              <a:rPr lang="vi-VN" sz="2400">
                <a:solidFill>
                  <a:srgbClr val="0070C0"/>
                </a:solidFill>
              </a:rPr>
            </a:br>
            <a:r>
              <a:rPr lang="vi-VN" sz="2400" b="1">
                <a:solidFill>
                  <a:srgbClr val="0070C0"/>
                </a:solidFill>
              </a:rPr>
              <a:t>Company Nam: </a:t>
            </a:r>
            <a:r>
              <a:rPr lang="vi-VN" sz="2400">
                <a:solidFill>
                  <a:srgbClr val="0070C0"/>
                </a:solidFill>
              </a:rPr>
              <a:t>Tên công ty</a:t>
            </a:r>
            <a:br>
              <a:rPr lang="vi-VN" sz="2400">
                <a:solidFill>
                  <a:srgbClr val="0070C0"/>
                </a:solidFill>
              </a:rPr>
            </a:br>
            <a:r>
              <a:rPr lang="vi-VN" sz="2400" b="1">
                <a:solidFill>
                  <a:srgbClr val="0070C0"/>
                </a:solidFill>
              </a:rPr>
              <a:t>Website:</a:t>
            </a:r>
            <a:r>
              <a:rPr lang="vi-VN" sz="2400">
                <a:solidFill>
                  <a:srgbClr val="0070C0"/>
                </a:solidFill>
              </a:rPr>
              <a:t> Website của công ty</a:t>
            </a:r>
            <a:br>
              <a:rPr lang="vi-VN" sz="2400">
                <a:solidFill>
                  <a:srgbClr val="0070C0"/>
                </a:solidFill>
              </a:rPr>
            </a:br>
            <a:r>
              <a:rPr lang="vi-VN" sz="2400" b="1">
                <a:solidFill>
                  <a:srgbClr val="0070C0"/>
                </a:solidFill>
              </a:rPr>
              <a:t>Office Phone: </a:t>
            </a:r>
            <a:r>
              <a:rPr lang="vi-VN" sz="2400">
                <a:solidFill>
                  <a:srgbClr val="0070C0"/>
                </a:solidFill>
              </a:rPr>
              <a:t>Số điện thoại công ty</a:t>
            </a:r>
            <a:br>
              <a:rPr lang="vi-VN" sz="2400">
                <a:solidFill>
                  <a:srgbClr val="0070C0"/>
                </a:solidFill>
              </a:rPr>
            </a:br>
            <a:r>
              <a:rPr lang="vi-VN" sz="2400" b="1">
                <a:solidFill>
                  <a:srgbClr val="0070C0"/>
                </a:solidFill>
              </a:rPr>
              <a:t>Fax: </a:t>
            </a:r>
            <a:r>
              <a:rPr lang="vi-VN" sz="2400">
                <a:solidFill>
                  <a:srgbClr val="0070C0"/>
                </a:solidFill>
              </a:rPr>
              <a:t>Số Fax của công ty</a:t>
            </a:r>
            <a:br>
              <a:rPr lang="vi-VN" sz="2400">
                <a:solidFill>
                  <a:srgbClr val="0070C0"/>
                </a:solidFill>
              </a:rPr>
            </a:br>
            <a:r>
              <a:rPr lang="vi-VN" sz="2400" b="1">
                <a:solidFill>
                  <a:srgbClr val="0070C0"/>
                </a:solidFill>
              </a:rPr>
              <a:t>Address: </a:t>
            </a:r>
            <a:r>
              <a:rPr lang="vi-VN" sz="2400">
                <a:solidFill>
                  <a:srgbClr val="0070C0"/>
                </a:solidFill>
              </a:rPr>
              <a:t>Địa chỉ công ty</a:t>
            </a:r>
            <a:endParaRPr lang="en-US" sz="2400">
              <a:solidFill>
                <a:srgbClr val="0070C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261116"/>
            <a:ext cx="5106113" cy="3411673"/>
          </a:xfrm>
          <a:prstGeom prst="rect">
            <a:avLst/>
          </a:prstGeom>
        </p:spPr>
      </p:pic>
      <p:sp>
        <p:nvSpPr>
          <p:cNvPr id="7" name="Slide Number Placeholder 6"/>
          <p:cNvSpPr>
            <a:spLocks noGrp="1"/>
          </p:cNvSpPr>
          <p:nvPr>
            <p:ph type="sldNum" sz="quarter" idx="12"/>
          </p:nvPr>
        </p:nvSpPr>
        <p:spPr/>
        <p:txBody>
          <a:bodyPr/>
          <a:lstStyle/>
          <a:p>
            <a:fld id="{A2CBCC4B-8398-4B7F-9CB3-B710AFD6BF14}" type="slidenum">
              <a:rPr lang="en-US" smtClean="0"/>
              <a:t>18</a:t>
            </a:fld>
            <a:endParaRPr lang="en-US"/>
          </a:p>
        </p:txBody>
      </p:sp>
    </p:spTree>
    <p:extLst>
      <p:ext uri="{BB962C8B-B14F-4D97-AF65-F5344CB8AC3E}">
        <p14:creationId xmlns:p14="http://schemas.microsoft.com/office/powerpoint/2010/main" val="2440353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00" y="215900"/>
            <a:ext cx="109855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en-US" sz="2400" b="1" dirty="0" smtClean="0">
                <a:solidFill>
                  <a:srgbClr val="FF0000"/>
                </a:solidFill>
              </a:rPr>
              <a:t>d) Kiểm tra lại nội dung email</a:t>
            </a:r>
            <a:endParaRPr lang="vi-VN" sz="2400" b="1" dirty="0" smtClean="0">
              <a:solidFill>
                <a:srgbClr val="FF0000"/>
              </a:solidFill>
            </a:endParaRPr>
          </a:p>
        </p:txBody>
      </p:sp>
      <p:sp>
        <p:nvSpPr>
          <p:cNvPr id="3" name="TextBox 2"/>
          <p:cNvSpPr txBox="1"/>
          <p:nvPr/>
        </p:nvSpPr>
        <p:spPr>
          <a:xfrm>
            <a:off x="2400300" y="2501900"/>
            <a:ext cx="8039100" cy="2123658"/>
          </a:xfrm>
          <a:prstGeom prst="rect">
            <a:avLst/>
          </a:prstGeom>
          <a:noFill/>
        </p:spPr>
        <p:txBody>
          <a:bodyPr wrap="square" rtlCol="0">
            <a:spAutoFit/>
          </a:bodyPr>
          <a:lstStyle/>
          <a:p>
            <a:r>
              <a:rPr lang="en-US" sz="2400" dirty="0" smtClean="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Sử </a:t>
            </a:r>
            <a:r>
              <a:rPr lang="en-US" sz="2800" dirty="0">
                <a:solidFill>
                  <a:srgbClr val="0070C0"/>
                </a:solidFill>
                <a:latin typeface="Arial" panose="020B0604020202020204" pitchFamily="34" charset="0"/>
                <a:cs typeface="Arial" panose="020B0604020202020204" pitchFamily="34" charset="0"/>
              </a:rPr>
              <a:t>dụng lời chào và ngôn ngữ phù </a:t>
            </a:r>
            <a:r>
              <a:rPr lang="en-US" sz="2800" dirty="0" smtClean="0">
                <a:solidFill>
                  <a:srgbClr val="0070C0"/>
                </a:solidFill>
                <a:latin typeface="Arial" panose="020B0604020202020204" pitchFamily="34" charset="0"/>
                <a:cs typeface="Arial" panose="020B0604020202020204" pitchFamily="34" charset="0"/>
              </a:rPr>
              <a:t>hợp</a:t>
            </a:r>
          </a:p>
          <a:p>
            <a:r>
              <a:rPr lang="en-US" sz="2800" dirty="0" smtClean="0">
                <a:solidFill>
                  <a:srgbClr val="0070C0"/>
                </a:solidFill>
                <a:latin typeface="Arial" panose="020B0604020202020204" pitchFamily="34" charset="0"/>
                <a:cs typeface="Arial" panose="020B0604020202020204" pitchFamily="34" charset="0"/>
              </a:rPr>
              <a:t>- Luôn </a:t>
            </a:r>
            <a:r>
              <a:rPr lang="en-US" sz="2800" dirty="0">
                <a:solidFill>
                  <a:srgbClr val="0070C0"/>
                </a:solidFill>
                <a:latin typeface="Arial" panose="020B0604020202020204" pitchFamily="34" charset="0"/>
                <a:cs typeface="Arial" panose="020B0604020202020204" pitchFamily="34" charset="0"/>
              </a:rPr>
              <a:t>luôn dành thời gian dò lại để tránh sai lỗi chính tả, sai lỗi bỏ dấu chấm, phẩy căn bản</a:t>
            </a:r>
            <a:r>
              <a:rPr lang="en-US" sz="2800">
                <a:solidFill>
                  <a:srgbClr val="0070C0"/>
                </a:solidFill>
                <a:latin typeface="Arial" panose="020B0604020202020204" pitchFamily="34" charset="0"/>
                <a:cs typeface="Arial" panose="020B0604020202020204" pitchFamily="34" charset="0"/>
              </a:rPr>
              <a:t>. </a:t>
            </a:r>
            <a:endParaRPr lang="en-US" sz="2800" dirty="0">
              <a:solidFill>
                <a:srgbClr val="0070C0"/>
              </a:solidFill>
              <a:latin typeface="Arial" panose="020B0604020202020204" pitchFamily="34" charset="0"/>
              <a:cs typeface="Arial" panose="020B0604020202020204" pitchFamily="34" charset="0"/>
            </a:endParaRPr>
          </a:p>
          <a:p>
            <a:pPr marL="342900" lvl="0" indent="-342900">
              <a:buFontTx/>
              <a:buChar char="-"/>
            </a:pPr>
            <a:endParaRPr lang="en-US" sz="2400" dirty="0">
              <a:solidFill>
                <a:srgbClr val="0070C0"/>
              </a:solidFill>
              <a:latin typeface="Arial" panose="020B0604020202020204" pitchFamily="34" charset="0"/>
              <a:cs typeface="Arial" panose="020B0604020202020204" pitchFamily="34" charset="0"/>
            </a:endParaRPr>
          </a:p>
          <a:p>
            <a:endParaRPr lang="en-US" sz="2400" dirty="0">
              <a:solidFill>
                <a:srgbClr val="0070C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2CBCC4B-8398-4B7F-9CB3-B710AFD6BF14}" type="slidenum">
              <a:rPr lang="en-US" smtClean="0"/>
              <a:t>19</a:t>
            </a:fld>
            <a:endParaRPr lang="en-US"/>
          </a:p>
        </p:txBody>
      </p:sp>
    </p:spTree>
    <p:extLst>
      <p:ext uri="{BB962C8B-B14F-4D97-AF65-F5344CB8AC3E}">
        <p14:creationId xmlns:p14="http://schemas.microsoft.com/office/powerpoint/2010/main" val="3971729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42155087"/>
              </p:ext>
            </p:extLst>
          </p:nvPr>
        </p:nvGraphicFramePr>
        <p:xfrm>
          <a:off x="1079500" y="2247900"/>
          <a:ext cx="9537700" cy="3509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544400" y="655935"/>
            <a:ext cx="6607899"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Những nội dung chính:</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Slide Number Placeholder 4"/>
          <p:cNvSpPr>
            <a:spLocks noGrp="1"/>
          </p:cNvSpPr>
          <p:nvPr>
            <p:ph type="sldNum" sz="quarter" idx="12"/>
          </p:nvPr>
        </p:nvSpPr>
        <p:spPr/>
        <p:txBody>
          <a:bodyPr/>
          <a:lstStyle/>
          <a:p>
            <a:fld id="{A2CBCC4B-8398-4B7F-9CB3-B710AFD6BF14}" type="slidenum">
              <a:rPr lang="en-US" smtClean="0"/>
              <a:t>2</a:t>
            </a:fld>
            <a:endParaRPr lang="en-US"/>
          </a:p>
        </p:txBody>
      </p:sp>
    </p:spTree>
    <p:extLst>
      <p:ext uri="{BB962C8B-B14F-4D97-AF65-F5344CB8AC3E}">
        <p14:creationId xmlns:p14="http://schemas.microsoft.com/office/powerpoint/2010/main" val="155348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00" y="215900"/>
            <a:ext cx="109855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en-US" sz="2400" b="1" dirty="0" smtClean="0">
                <a:solidFill>
                  <a:srgbClr val="FF0000"/>
                </a:solidFill>
              </a:rPr>
              <a:t>d) Kiểm tra lại nội dung email</a:t>
            </a:r>
            <a:endParaRPr lang="vi-VN" sz="2400" b="1" dirty="0" smtClean="0">
              <a:solidFill>
                <a:srgbClr val="FF0000"/>
              </a:solidFill>
            </a:endParaRPr>
          </a:p>
        </p:txBody>
      </p:sp>
      <p:sp>
        <p:nvSpPr>
          <p:cNvPr id="3" name="TextBox 2"/>
          <p:cNvSpPr txBox="1"/>
          <p:nvPr/>
        </p:nvSpPr>
        <p:spPr>
          <a:xfrm>
            <a:off x="241300" y="1363565"/>
            <a:ext cx="11739205" cy="5262979"/>
          </a:xfrm>
          <a:prstGeom prst="rect">
            <a:avLst/>
          </a:prstGeom>
          <a:noFill/>
        </p:spPr>
        <p:txBody>
          <a:bodyPr wrap="square" rtlCol="0">
            <a:spAutoFit/>
          </a:bodyPr>
          <a:lstStyle/>
          <a:p>
            <a:pPr lvl="0"/>
            <a:r>
              <a:rPr lang="en-US" sz="2800" smtClean="0">
                <a:solidFill>
                  <a:srgbClr val="0070C0"/>
                </a:solidFill>
                <a:latin typeface="Arial" panose="020B0604020202020204" pitchFamily="34" charset="0"/>
                <a:cs typeface="Arial" panose="020B0604020202020204" pitchFamily="34" charset="0"/>
              </a:rPr>
              <a:t> Nguyên </a:t>
            </a:r>
            <a:r>
              <a:rPr lang="en-US" sz="2800">
                <a:solidFill>
                  <a:srgbClr val="0070C0"/>
                </a:solidFill>
                <a:latin typeface="Arial" panose="020B0604020202020204" pitchFamily="34" charset="0"/>
                <a:cs typeface="Arial" panose="020B0604020202020204" pitchFamily="34" charset="0"/>
              </a:rPr>
              <a:t>tắc sử dụng dấu </a:t>
            </a:r>
            <a:r>
              <a:rPr lang="en-US" sz="2800" smtClean="0">
                <a:solidFill>
                  <a:srgbClr val="0070C0"/>
                </a:solidFill>
                <a:latin typeface="Arial" panose="020B0604020202020204" pitchFamily="34" charset="0"/>
                <a:cs typeface="Arial" panose="020B0604020202020204" pitchFamily="34" charset="0"/>
              </a:rPr>
              <a:t>câu:</a:t>
            </a:r>
            <a:endParaRPr lang="en-US" sz="2800" dirty="0">
              <a:solidFill>
                <a:srgbClr val="0070C0"/>
              </a:solidFill>
              <a:latin typeface="Arial" panose="020B0604020202020204" pitchFamily="34" charset="0"/>
              <a:cs typeface="Arial" panose="020B0604020202020204" pitchFamily="34" charset="0"/>
            </a:endParaRPr>
          </a:p>
          <a:p>
            <a:pPr lvl="0"/>
            <a:r>
              <a:rPr lang="en-US" sz="2800" dirty="0" smtClean="0">
                <a:solidFill>
                  <a:srgbClr val="0070C0"/>
                </a:solidFill>
                <a:latin typeface="Arial" panose="020B0604020202020204" pitchFamily="34" charset="0"/>
                <a:cs typeface="Arial" panose="020B0604020202020204" pitchFamily="34" charset="0"/>
              </a:rPr>
              <a:t>- Sau </a:t>
            </a:r>
            <a:r>
              <a:rPr lang="en-US" sz="2800" dirty="0">
                <a:solidFill>
                  <a:srgbClr val="0070C0"/>
                </a:solidFill>
                <a:latin typeface="Arial" panose="020B0604020202020204" pitchFamily="34" charset="0"/>
                <a:cs typeface="Arial" panose="020B0604020202020204" pitchFamily="34" charset="0"/>
              </a:rPr>
              <a:t>dấu chấm câu (.) luôn phải viết hoa. Tên riêng, địa danh phải viết hoa.</a:t>
            </a:r>
          </a:p>
          <a:p>
            <a:pPr lvl="0"/>
            <a:r>
              <a:rPr lang="en-US" sz="2800" dirty="0" smtClean="0">
                <a:solidFill>
                  <a:srgbClr val="0070C0"/>
                </a:solidFill>
                <a:latin typeface="Arial" panose="020B0604020202020204" pitchFamily="34" charset="0"/>
                <a:cs typeface="Arial" panose="020B0604020202020204" pitchFamily="34" charset="0"/>
              </a:rPr>
              <a:t>- Tất </a:t>
            </a:r>
            <a:r>
              <a:rPr lang="en-US" sz="2800" dirty="0">
                <a:solidFill>
                  <a:srgbClr val="0070C0"/>
                </a:solidFill>
                <a:latin typeface="Arial" panose="020B0604020202020204" pitchFamily="34" charset="0"/>
                <a:cs typeface="Arial" panose="020B0604020202020204" pitchFamily="34" charset="0"/>
              </a:rPr>
              <a:t>cả các dấu câu đều viết sát vào chữ trước, khoảng trống và đến chữ sau.</a:t>
            </a:r>
          </a:p>
          <a:p>
            <a:pPr lvl="0"/>
            <a:r>
              <a:rPr lang="en-US" sz="2800" dirty="0" smtClean="0">
                <a:solidFill>
                  <a:srgbClr val="0070C0"/>
                </a:solidFill>
                <a:latin typeface="Arial" panose="020B0604020202020204" pitchFamily="34" charset="0"/>
                <a:cs typeface="Arial" panose="020B0604020202020204" pitchFamily="34" charset="0"/>
              </a:rPr>
              <a:t>- Dấu </a:t>
            </a:r>
            <a:r>
              <a:rPr lang="en-US" sz="2800" dirty="0">
                <a:solidFill>
                  <a:srgbClr val="0070C0"/>
                </a:solidFill>
                <a:latin typeface="Arial" panose="020B0604020202020204" pitchFamily="34" charset="0"/>
                <a:cs typeface="Arial" panose="020B0604020202020204" pitchFamily="34" charset="0"/>
              </a:rPr>
              <a:t>ngoặc đơn, ( ); nháy kép “ ” viết sát vào ký tự ngay trước và sau chúng.</a:t>
            </a:r>
          </a:p>
          <a:p>
            <a:pPr lvl="0"/>
            <a:r>
              <a:rPr lang="en-US" sz="2800" dirty="0" smtClean="0">
                <a:solidFill>
                  <a:srgbClr val="0070C0"/>
                </a:solidFill>
                <a:latin typeface="Arial" panose="020B0604020202020204" pitchFamily="34" charset="0"/>
                <a:cs typeface="Arial" panose="020B0604020202020204" pitchFamily="34" charset="0"/>
              </a:rPr>
              <a:t>- Hai </a:t>
            </a:r>
            <a:r>
              <a:rPr lang="en-US" sz="2800" dirty="0">
                <a:solidFill>
                  <a:srgbClr val="0070C0"/>
                </a:solidFill>
                <a:latin typeface="Arial" panose="020B0604020202020204" pitchFamily="34" charset="0"/>
                <a:cs typeface="Arial" panose="020B0604020202020204" pitchFamily="34" charset="0"/>
              </a:rPr>
              <a:t>chữ nối tiếp nhau chỉ cách nhau một khoảng trống.</a:t>
            </a:r>
          </a:p>
          <a:p>
            <a:pPr lvl="0"/>
            <a:r>
              <a:rPr lang="en-US" sz="2800" dirty="0" smtClean="0">
                <a:solidFill>
                  <a:srgbClr val="0070C0"/>
                </a:solidFill>
                <a:latin typeface="Arial" panose="020B0604020202020204" pitchFamily="34" charset="0"/>
                <a:cs typeface="Arial" panose="020B0604020202020204" pitchFamily="34" charset="0"/>
              </a:rPr>
              <a:t>- Viết </a:t>
            </a:r>
            <a:r>
              <a:rPr lang="en-US" sz="2800" dirty="0">
                <a:solidFill>
                  <a:srgbClr val="0070C0"/>
                </a:solidFill>
                <a:latin typeface="Arial" panose="020B0604020202020204" pitchFamily="34" charset="0"/>
                <a:cs typeface="Arial" panose="020B0604020202020204" pitchFamily="34" charset="0"/>
              </a:rPr>
              <a:t>đủ ý rồi hãy chấm câu, sử dụng dấu phẩy khi câu có nhiều ý.</a:t>
            </a:r>
          </a:p>
          <a:p>
            <a:pPr lvl="0"/>
            <a:r>
              <a:rPr lang="en-US" sz="2800" dirty="0" smtClean="0">
                <a:solidFill>
                  <a:srgbClr val="0070C0"/>
                </a:solidFill>
                <a:latin typeface="Arial" panose="020B0604020202020204" pitchFamily="34" charset="0"/>
                <a:cs typeface="Arial" panose="020B0604020202020204" pitchFamily="34" charset="0"/>
              </a:rPr>
              <a:t>- Chia </a:t>
            </a:r>
            <a:r>
              <a:rPr lang="en-US" sz="2800" dirty="0">
                <a:solidFill>
                  <a:srgbClr val="0070C0"/>
                </a:solidFill>
                <a:latin typeface="Arial" panose="020B0604020202020204" pitchFamily="34" charset="0"/>
                <a:cs typeface="Arial" panose="020B0604020202020204" pitchFamily="34" charset="0"/>
              </a:rPr>
              <a:t>đoạn nếu viết dài.</a:t>
            </a:r>
          </a:p>
          <a:p>
            <a:pPr lvl="0"/>
            <a:r>
              <a:rPr lang="en-US" sz="2800" dirty="0" smtClean="0">
                <a:solidFill>
                  <a:srgbClr val="0070C0"/>
                </a:solidFill>
                <a:latin typeface="Arial" panose="020B0604020202020204" pitchFamily="34" charset="0"/>
                <a:cs typeface="Arial" panose="020B0604020202020204" pitchFamily="34" charset="0"/>
              </a:rPr>
              <a:t>- Hãy </a:t>
            </a:r>
            <a:r>
              <a:rPr lang="en-US" sz="2800" dirty="0">
                <a:solidFill>
                  <a:srgbClr val="0070C0"/>
                </a:solidFill>
                <a:latin typeface="Arial" panose="020B0604020202020204" pitchFamily="34" charset="0"/>
                <a:cs typeface="Arial" panose="020B0604020202020204" pitchFamily="34" charset="0"/>
              </a:rPr>
              <a:t>lưu ý việc dùng dấu cảm thán quá nhiều.</a:t>
            </a:r>
          </a:p>
          <a:p>
            <a:endParaRPr lang="en-US" sz="2800" dirty="0">
              <a:solidFill>
                <a:srgbClr val="0070C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2CBCC4B-8398-4B7F-9CB3-B710AFD6BF14}" type="slidenum">
              <a:rPr lang="en-US" smtClean="0"/>
              <a:t>20</a:t>
            </a:fld>
            <a:endParaRPr lang="en-US"/>
          </a:p>
        </p:txBody>
      </p:sp>
    </p:spTree>
    <p:extLst>
      <p:ext uri="{BB962C8B-B14F-4D97-AF65-F5344CB8AC3E}">
        <p14:creationId xmlns:p14="http://schemas.microsoft.com/office/powerpoint/2010/main" val="3881407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00" y="215900"/>
            <a:ext cx="109855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en-US" sz="2400" b="1" dirty="0" smtClean="0">
                <a:solidFill>
                  <a:srgbClr val="FF0000"/>
                </a:solidFill>
              </a:rPr>
              <a:t>e) Nhập địa chỉ người nhận</a:t>
            </a:r>
            <a:endParaRPr lang="vi-VN" sz="2400" b="1" dirty="0" smtClean="0">
              <a:solidFill>
                <a:srgbClr val="FF0000"/>
              </a:solidFill>
            </a:endParaRPr>
          </a:p>
        </p:txBody>
      </p:sp>
      <p:sp>
        <p:nvSpPr>
          <p:cNvPr id="3" name="TextBox 2"/>
          <p:cNvSpPr txBox="1"/>
          <p:nvPr/>
        </p:nvSpPr>
        <p:spPr>
          <a:xfrm>
            <a:off x="1993900" y="1981200"/>
            <a:ext cx="8039100" cy="3908762"/>
          </a:xfrm>
          <a:prstGeom prst="rect">
            <a:avLst/>
          </a:prstGeom>
          <a:noFill/>
        </p:spPr>
        <p:txBody>
          <a:bodyPr wrap="square" rtlCol="0">
            <a:spAutoFit/>
          </a:bodyPr>
          <a:lstStyle/>
          <a:p>
            <a:pPr marL="285750" indent="-285750">
              <a:buFontTx/>
              <a:buChar char="-"/>
            </a:pPr>
            <a:r>
              <a:rPr lang="en-US" sz="2800" dirty="0" smtClean="0">
                <a:solidFill>
                  <a:srgbClr val="0070C0"/>
                </a:solidFill>
                <a:latin typeface="Arial" panose="020B0604020202020204" pitchFamily="34" charset="0"/>
                <a:cs typeface="Arial" panose="020B0604020202020204" pitchFamily="34" charset="0"/>
              </a:rPr>
              <a:t>Chỉ </a:t>
            </a:r>
            <a:r>
              <a:rPr lang="en-US" sz="2800" dirty="0">
                <a:solidFill>
                  <a:srgbClr val="0070C0"/>
                </a:solidFill>
                <a:latin typeface="Arial" panose="020B0604020202020204" pitchFamily="34" charset="0"/>
                <a:cs typeface="Arial" panose="020B0604020202020204" pitchFamily="34" charset="0"/>
              </a:rPr>
              <a:t>nhập địa chỉ sau khi đã soạn xong </a:t>
            </a:r>
            <a:r>
              <a:rPr lang="en-US" sz="2800" dirty="0" smtClean="0">
                <a:solidFill>
                  <a:srgbClr val="0070C0"/>
                </a:solidFill>
                <a:latin typeface="Arial" panose="020B0604020202020204" pitchFamily="34" charset="0"/>
                <a:cs typeface="Arial" panose="020B0604020202020204" pitchFamily="34" charset="0"/>
              </a:rPr>
              <a:t>email</a:t>
            </a:r>
          </a:p>
          <a:p>
            <a:pPr marL="285750" indent="-285750">
              <a:buFontTx/>
              <a:buChar char="-"/>
            </a:pPr>
            <a:r>
              <a:rPr lang="en-US" sz="2800" dirty="0">
                <a:solidFill>
                  <a:srgbClr val="0070C0"/>
                </a:solidFill>
                <a:latin typeface="Arial" panose="020B0604020202020204" pitchFamily="34" charset="0"/>
                <a:cs typeface="Arial" panose="020B0604020202020204" pitchFamily="34" charset="0"/>
              </a:rPr>
              <a:t>Ngoài ra, bạn cũng nên rèn luyện thói quen xóa địa chỉ gửi đến khi đang trả lời một email và chỉ khi nào chắc chắn là email đã sẵn sàng thì mới thêm vào địa chỉ người nhận.</a:t>
            </a:r>
          </a:p>
          <a:p>
            <a:pPr marL="285750" indent="-285750">
              <a:buFontTx/>
              <a:buChar char="-"/>
            </a:pPr>
            <a:r>
              <a:rPr lang="en-US" sz="2800" dirty="0">
                <a:solidFill>
                  <a:srgbClr val="0070C0"/>
                </a:solidFill>
                <a:latin typeface="Arial" panose="020B0604020202020204" pitchFamily="34" charset="0"/>
                <a:cs typeface="Arial" panose="020B0604020202020204" pitchFamily="34" charset="0"/>
              </a:rPr>
              <a:t>Bạn cũng nên đặc biệt kiểm tra kỹ càng địa chỉ email của người nhận để tránh trở thành một người gửi </a:t>
            </a:r>
            <a:r>
              <a:rPr lang="en-US" sz="2800" b="1" dirty="0">
                <a:solidFill>
                  <a:srgbClr val="FF0000"/>
                </a:solidFill>
                <a:latin typeface="Arial" panose="020B0604020202020204" pitchFamily="34" charset="0"/>
                <a:cs typeface="Arial" panose="020B0604020202020204" pitchFamily="34" charset="0"/>
              </a:rPr>
              <a:t>"nhầm email" </a:t>
            </a:r>
            <a:r>
              <a:rPr lang="en-US" sz="2800" dirty="0">
                <a:solidFill>
                  <a:srgbClr val="FF0000"/>
                </a:solidFill>
                <a:latin typeface="Arial" panose="020B0604020202020204" pitchFamily="34" charset="0"/>
                <a:cs typeface="Arial" panose="020B0604020202020204" pitchFamily="34" charset="0"/>
              </a:rPr>
              <a:t>.</a:t>
            </a:r>
          </a:p>
          <a:p>
            <a:endParaRPr lang="en-US" sz="2400" dirty="0">
              <a:solidFill>
                <a:srgbClr val="FF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2CBCC4B-8398-4B7F-9CB3-B710AFD6BF14}" type="slidenum">
              <a:rPr lang="en-US" smtClean="0"/>
              <a:t>21</a:t>
            </a:fld>
            <a:endParaRPr lang="en-US"/>
          </a:p>
        </p:txBody>
      </p:sp>
    </p:spTree>
    <p:extLst>
      <p:ext uri="{BB962C8B-B14F-4D97-AF65-F5344CB8AC3E}">
        <p14:creationId xmlns:p14="http://schemas.microsoft.com/office/powerpoint/2010/main" val="427595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00" y="215900"/>
            <a:ext cx="109855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en-US" sz="2400" b="1" dirty="0" smtClean="0">
                <a:solidFill>
                  <a:srgbClr val="FF0000"/>
                </a:solidFill>
              </a:rPr>
              <a:t>e) Nhập địa chỉ người nhận</a:t>
            </a:r>
            <a:endParaRPr lang="vi-VN" sz="2400" b="1" dirty="0" smtClean="0">
              <a:solidFill>
                <a:srgbClr val="FF0000"/>
              </a:solidFill>
            </a:endParaRPr>
          </a:p>
        </p:txBody>
      </p:sp>
      <p:sp>
        <p:nvSpPr>
          <p:cNvPr id="3" name="TextBox 2"/>
          <p:cNvSpPr txBox="1"/>
          <p:nvPr/>
        </p:nvSpPr>
        <p:spPr>
          <a:xfrm>
            <a:off x="241300" y="1385887"/>
            <a:ext cx="5168900" cy="4524315"/>
          </a:xfrm>
          <a:prstGeom prst="rect">
            <a:avLst/>
          </a:prstGeom>
          <a:noFill/>
        </p:spPr>
        <p:txBody>
          <a:bodyPr wrap="square" rtlCol="0">
            <a:spAutoFit/>
          </a:bodyPr>
          <a:lstStyle/>
          <a:p>
            <a:r>
              <a:rPr lang="en-US" sz="2400" b="1" dirty="0" smtClean="0">
                <a:solidFill>
                  <a:srgbClr val="0070C0"/>
                </a:solidFill>
              </a:rPr>
              <a:t>Chức </a:t>
            </a:r>
            <a:r>
              <a:rPr lang="en-US" sz="2400" b="1" dirty="0">
                <a:solidFill>
                  <a:srgbClr val="0070C0"/>
                </a:solidFill>
              </a:rPr>
              <a:t>năng Cc và Bcc</a:t>
            </a:r>
          </a:p>
          <a:p>
            <a:r>
              <a:rPr lang="en-US" sz="2400" b="1" dirty="0">
                <a:solidFill>
                  <a:srgbClr val="0070C0"/>
                </a:solidFill>
              </a:rPr>
              <a:t>Cc</a:t>
            </a:r>
            <a:r>
              <a:rPr lang="en-US" sz="2400" dirty="0">
                <a:solidFill>
                  <a:srgbClr val="0070C0"/>
                </a:solidFill>
              </a:rPr>
              <a:t> (</a:t>
            </a:r>
            <a:r>
              <a:rPr lang="en-US" sz="2400" i="1" dirty="0">
                <a:solidFill>
                  <a:srgbClr val="0070C0"/>
                </a:solidFill>
              </a:rPr>
              <a:t>Carbon copy</a:t>
            </a:r>
            <a:r>
              <a:rPr lang="en-US" sz="2400" dirty="0">
                <a:solidFill>
                  <a:srgbClr val="0070C0"/>
                </a:solidFill>
              </a:rPr>
              <a:t>) là tạo ra các bản sao</a:t>
            </a:r>
            <a:r>
              <a:rPr lang="en-US" sz="2400" dirty="0" smtClean="0">
                <a:solidFill>
                  <a:srgbClr val="0070C0"/>
                </a:solidFill>
              </a:rPr>
              <a:t>.</a:t>
            </a:r>
          </a:p>
          <a:p>
            <a:r>
              <a:rPr lang="en-US" sz="2400" b="1" dirty="0" smtClean="0">
                <a:solidFill>
                  <a:srgbClr val="0070C0"/>
                </a:solidFill>
              </a:rPr>
              <a:t>Bcc</a:t>
            </a:r>
            <a:r>
              <a:rPr lang="en-US" sz="2400" dirty="0">
                <a:solidFill>
                  <a:srgbClr val="0070C0"/>
                </a:solidFill>
              </a:rPr>
              <a:t> (</a:t>
            </a:r>
            <a:r>
              <a:rPr lang="en-US" sz="2400" i="1" dirty="0">
                <a:solidFill>
                  <a:srgbClr val="0070C0"/>
                </a:solidFill>
              </a:rPr>
              <a:t>Blind carbon copy</a:t>
            </a:r>
            <a:r>
              <a:rPr lang="en-US" sz="2400" dirty="0">
                <a:solidFill>
                  <a:srgbClr val="0070C0"/>
                </a:solidFill>
              </a:rPr>
              <a:t>) là tạo ra các bản sao tạm</a:t>
            </a:r>
          </a:p>
          <a:p>
            <a:r>
              <a:rPr lang="en-US" sz="2400" b="1" dirty="0">
                <a:solidFill>
                  <a:srgbClr val="0070C0"/>
                </a:solidFill>
              </a:rPr>
              <a:t>Giống nhau</a:t>
            </a:r>
            <a:r>
              <a:rPr lang="en-US" sz="2400" dirty="0">
                <a:solidFill>
                  <a:srgbClr val="0070C0"/>
                </a:solidFill>
              </a:rPr>
              <a:t>: Chúng đều được sử dụng khi gửi email cho nhiều người cùng một lúc.</a:t>
            </a:r>
          </a:p>
          <a:p>
            <a:r>
              <a:rPr lang="en-US" sz="2400" b="1" dirty="0" smtClean="0">
                <a:solidFill>
                  <a:srgbClr val="0070C0"/>
                </a:solidFill>
              </a:rPr>
              <a:t>Khác nhau: </a:t>
            </a:r>
            <a:r>
              <a:rPr lang="en-US" sz="2400" dirty="0">
                <a:solidFill>
                  <a:srgbClr val="0070C0"/>
                </a:solidFill>
              </a:rPr>
              <a:t> </a:t>
            </a:r>
            <a:r>
              <a:rPr lang="en-US" sz="2400" b="1" dirty="0" smtClean="0">
                <a:solidFill>
                  <a:srgbClr val="0070C0"/>
                </a:solidFill>
              </a:rPr>
              <a:t>Cc</a:t>
            </a:r>
            <a:r>
              <a:rPr lang="en-US" sz="2400" dirty="0" smtClean="0">
                <a:solidFill>
                  <a:srgbClr val="0070C0"/>
                </a:solidFill>
              </a:rPr>
              <a:t> </a:t>
            </a:r>
            <a:r>
              <a:rPr lang="en-US" sz="2400" dirty="0">
                <a:solidFill>
                  <a:srgbClr val="0070C0"/>
                </a:solidFill>
              </a:rPr>
              <a:t>gửi </a:t>
            </a:r>
            <a:r>
              <a:rPr lang="en-US" sz="2400" dirty="0" smtClean="0">
                <a:solidFill>
                  <a:srgbClr val="0070C0"/>
                </a:solidFill>
              </a:rPr>
              <a:t>công </a:t>
            </a:r>
            <a:r>
              <a:rPr lang="en-US" sz="2400" dirty="0">
                <a:solidFill>
                  <a:srgbClr val="0070C0"/>
                </a:solidFill>
              </a:rPr>
              <a:t>khai danh tính  </a:t>
            </a:r>
            <a:r>
              <a:rPr lang="en-US" sz="2400" dirty="0" smtClean="0">
                <a:solidFill>
                  <a:srgbClr val="0070C0"/>
                </a:solidFill>
              </a:rPr>
              <a:t>	         </a:t>
            </a:r>
            <a:r>
              <a:rPr lang="en-US" sz="2400" b="1" dirty="0" smtClean="0">
                <a:solidFill>
                  <a:srgbClr val="0070C0"/>
                </a:solidFill>
              </a:rPr>
              <a:t>Bcc</a:t>
            </a:r>
            <a:r>
              <a:rPr lang="en-US" sz="2400" dirty="0">
                <a:solidFill>
                  <a:srgbClr val="0070C0"/>
                </a:solidFill>
              </a:rPr>
              <a:t> </a:t>
            </a:r>
            <a:r>
              <a:rPr lang="en-US" sz="2400" dirty="0" smtClean="0">
                <a:solidFill>
                  <a:srgbClr val="0070C0"/>
                </a:solidFill>
              </a:rPr>
              <a:t>gửi giữ kín danh tính</a:t>
            </a:r>
          </a:p>
          <a:p>
            <a:r>
              <a:rPr lang="en-US" sz="2400" b="1" dirty="0" smtClean="0">
                <a:solidFill>
                  <a:srgbClr val="0070C0"/>
                </a:solidFill>
              </a:rPr>
              <a:t>Lưu </a:t>
            </a:r>
            <a:r>
              <a:rPr lang="en-US" sz="2400" b="1" dirty="0">
                <a:solidFill>
                  <a:srgbClr val="0070C0"/>
                </a:solidFill>
              </a:rPr>
              <a:t>ý</a:t>
            </a:r>
            <a:r>
              <a:rPr lang="en-US" sz="2400" dirty="0">
                <a:solidFill>
                  <a:srgbClr val="0070C0"/>
                </a:solidFill>
              </a:rPr>
              <a:t>: Khi bạn gửi email cho nhiều người thì chế độ mặc định sẽ là Cc </a:t>
            </a:r>
          </a:p>
          <a:p>
            <a:endParaRPr lang="en-US" sz="2400" dirty="0">
              <a:solidFill>
                <a:srgbClr val="0070C0"/>
              </a:solidFill>
              <a:latin typeface="Arial" panose="020B0604020202020204" pitchFamily="34" charset="0"/>
              <a:cs typeface="Arial" panose="020B0604020202020204" pitchFamily="34" charset="0"/>
            </a:endParaRPr>
          </a:p>
        </p:txBody>
      </p:sp>
      <p:pic>
        <p:nvPicPr>
          <p:cNvPr id="2050" name="Picture 2" descr="Kết quả hình ảnh cho bcc và cc gm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201" y="1262031"/>
            <a:ext cx="6248400" cy="4772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2CBCC4B-8398-4B7F-9CB3-B710AFD6BF14}" type="slidenum">
              <a:rPr lang="en-US" smtClean="0"/>
              <a:t>22</a:t>
            </a:fld>
            <a:endParaRPr lang="en-US"/>
          </a:p>
        </p:txBody>
      </p:sp>
    </p:spTree>
    <p:extLst>
      <p:ext uri="{BB962C8B-B14F-4D97-AF65-F5344CB8AC3E}">
        <p14:creationId xmlns:p14="http://schemas.microsoft.com/office/powerpoint/2010/main" val="3359743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00" y="215900"/>
            <a:ext cx="109855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3. Một số chú ý</a:t>
            </a:r>
            <a:endParaRPr lang="vi-VN" sz="3200" b="1" dirty="0" smtClean="0">
              <a:solidFill>
                <a:srgbClr val="FF0000"/>
              </a:solidFill>
            </a:endParaRPr>
          </a:p>
          <a:p>
            <a:pPr algn="ctr"/>
            <a:endParaRPr lang="vi-VN" sz="2400" b="1" dirty="0" smtClean="0">
              <a:solidFill>
                <a:srgbClr val="FF0000"/>
              </a:solidFill>
            </a:endParaRPr>
          </a:p>
        </p:txBody>
      </p:sp>
      <p:sp>
        <p:nvSpPr>
          <p:cNvPr id="3" name="TextBox 2"/>
          <p:cNvSpPr txBox="1"/>
          <p:nvPr/>
        </p:nvSpPr>
        <p:spPr>
          <a:xfrm>
            <a:off x="2400300" y="2501900"/>
            <a:ext cx="8039100" cy="2677656"/>
          </a:xfrm>
          <a:prstGeom prst="rect">
            <a:avLst/>
          </a:prstGeom>
          <a:noFill/>
        </p:spPr>
        <p:txBody>
          <a:bodyPr wrap="square" rtlCol="0">
            <a:spAutoFit/>
          </a:bodyPr>
          <a:lstStyle/>
          <a:p>
            <a:r>
              <a:rPr lang="en-US" sz="2800" dirty="0" smtClean="0">
                <a:solidFill>
                  <a:srgbClr val="0070C0"/>
                </a:solidFill>
                <a:latin typeface="Arial" panose="020B0604020202020204" pitchFamily="34" charset="0"/>
                <a:cs typeface="Arial" panose="020B0604020202020204" pitchFamily="34" charset="0"/>
              </a:rPr>
              <a:t>- Đặt </a:t>
            </a:r>
            <a:r>
              <a:rPr lang="en-US" sz="2800" dirty="0">
                <a:solidFill>
                  <a:srgbClr val="0070C0"/>
                </a:solidFill>
                <a:latin typeface="Arial" panose="020B0604020202020204" pitchFamily="34" charset="0"/>
                <a:cs typeface="Arial" panose="020B0604020202020204" pitchFamily="34" charset="0"/>
              </a:rPr>
              <a:t>tên email chuyên nghiệp</a:t>
            </a:r>
          </a:p>
          <a:p>
            <a:r>
              <a:rPr lang="en-US" sz="2800" dirty="0" smtClean="0">
                <a:solidFill>
                  <a:srgbClr val="0070C0"/>
                </a:solidFill>
                <a:latin typeface="Arial" panose="020B0604020202020204" pitchFamily="34" charset="0"/>
                <a:cs typeface="Arial" panose="020B0604020202020204" pitchFamily="34" charset="0"/>
              </a:rPr>
              <a:t>- Suy </a:t>
            </a:r>
            <a:r>
              <a:rPr lang="en-US" sz="2800" dirty="0">
                <a:solidFill>
                  <a:srgbClr val="0070C0"/>
                </a:solidFill>
                <a:latin typeface="Arial" panose="020B0604020202020204" pitchFamily="34" charset="0"/>
                <a:cs typeface="Arial" panose="020B0604020202020204" pitchFamily="34" charset="0"/>
              </a:rPr>
              <a:t>nghĩ kỹ vấn đề trước khi viết</a:t>
            </a:r>
          </a:p>
          <a:p>
            <a:r>
              <a:rPr lang="en-US" sz="2800" dirty="0" smtClean="0">
                <a:solidFill>
                  <a:srgbClr val="0070C0"/>
                </a:solidFill>
                <a:latin typeface="Arial" panose="020B0604020202020204" pitchFamily="34" charset="0"/>
                <a:cs typeface="Arial" panose="020B0604020202020204" pitchFamily="34" charset="0"/>
              </a:rPr>
              <a:t>- “</a:t>
            </a:r>
            <a:r>
              <a:rPr lang="en-US" sz="2800" dirty="0">
                <a:solidFill>
                  <a:srgbClr val="0070C0"/>
                </a:solidFill>
                <a:latin typeface="Arial" panose="020B0604020202020204" pitchFamily="34" charset="0"/>
                <a:cs typeface="Arial" panose="020B0604020202020204" pitchFamily="34" charset="0"/>
              </a:rPr>
              <a:t>Reply all” nếu có</a:t>
            </a:r>
          </a:p>
          <a:p>
            <a:r>
              <a:rPr lang="en-US" sz="2800" dirty="0" smtClean="0">
                <a:solidFill>
                  <a:srgbClr val="0070C0"/>
                </a:solidFill>
                <a:latin typeface="Arial" panose="020B0604020202020204" pitchFamily="34" charset="0"/>
                <a:cs typeface="Arial" panose="020B0604020202020204" pitchFamily="34" charset="0"/>
              </a:rPr>
              <a:t>- Thông </a:t>
            </a:r>
            <a:r>
              <a:rPr lang="en-US" sz="2800" dirty="0">
                <a:solidFill>
                  <a:srgbClr val="0070C0"/>
                </a:solidFill>
                <a:latin typeface="Arial" panose="020B0604020202020204" pitchFamily="34" charset="0"/>
                <a:cs typeface="Arial" panose="020B0604020202020204" pitchFamily="34" charset="0"/>
              </a:rPr>
              <a:t>báo mình đã nhận được </a:t>
            </a:r>
            <a:r>
              <a:rPr lang="en-US" sz="2800" dirty="0" smtClean="0">
                <a:solidFill>
                  <a:srgbClr val="0070C0"/>
                </a:solidFill>
                <a:latin typeface="Arial" panose="020B0604020202020204" pitchFamily="34" charset="0"/>
                <a:cs typeface="Arial" panose="020B0604020202020204" pitchFamily="34" charset="0"/>
              </a:rPr>
              <a:t>email</a:t>
            </a:r>
          </a:p>
          <a:p>
            <a:r>
              <a:rPr lang="en-US" sz="2800" dirty="0">
                <a:solidFill>
                  <a:srgbClr val="0070C0"/>
                </a:solidFill>
                <a:latin typeface="Arial" panose="020B0604020202020204" pitchFamily="34" charset="0"/>
                <a:cs typeface="Arial" panose="020B0604020202020204" pitchFamily="34" charset="0"/>
              </a:rPr>
              <a:t>- Nhẹ nhàng nhắc nhở người nhận mail</a:t>
            </a:r>
          </a:p>
          <a:p>
            <a:endParaRPr lang="en-US" sz="2800" dirty="0">
              <a:solidFill>
                <a:srgbClr val="0070C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2CBCC4B-8398-4B7F-9CB3-B710AFD6BF14}" type="slidenum">
              <a:rPr lang="en-US" smtClean="0"/>
              <a:t>23</a:t>
            </a:fld>
            <a:endParaRPr lang="en-US"/>
          </a:p>
        </p:txBody>
      </p:sp>
    </p:spTree>
    <p:extLst>
      <p:ext uri="{BB962C8B-B14F-4D97-AF65-F5344CB8AC3E}">
        <p14:creationId xmlns:p14="http://schemas.microsoft.com/office/powerpoint/2010/main" val="850139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00" y="215900"/>
            <a:ext cx="109855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TỔNG KẾT</a:t>
            </a:r>
            <a:endParaRPr lang="vi-VN" sz="3200" b="1" dirty="0" smtClean="0">
              <a:solidFill>
                <a:srgbClr val="FF0000"/>
              </a:solidFill>
            </a:endParaRPr>
          </a:p>
          <a:p>
            <a:pPr algn="ctr"/>
            <a:endParaRPr lang="vi-VN" sz="2400" b="1" dirty="0" smtClean="0">
              <a:solidFill>
                <a:srgbClr val="FF0000"/>
              </a:solidFill>
            </a:endParaRPr>
          </a:p>
        </p:txBody>
      </p:sp>
      <p:sp>
        <p:nvSpPr>
          <p:cNvPr id="3" name="TextBox 2"/>
          <p:cNvSpPr txBox="1"/>
          <p:nvPr/>
        </p:nvSpPr>
        <p:spPr>
          <a:xfrm>
            <a:off x="241300" y="1196806"/>
            <a:ext cx="11701884" cy="5262979"/>
          </a:xfrm>
          <a:prstGeom prst="rect">
            <a:avLst/>
          </a:prstGeom>
          <a:noFill/>
        </p:spPr>
        <p:txBody>
          <a:bodyPr wrap="square" rtlCol="0">
            <a:spAutoFit/>
          </a:bodyPr>
          <a:lstStyle/>
          <a:p>
            <a:r>
              <a:rPr lang="vi-VN" sz="2400" dirty="0">
                <a:solidFill>
                  <a:srgbClr val="0070C0"/>
                </a:solidFill>
              </a:rPr>
              <a:t>- Tên của email: ko nên đặt tên "trẻ trâu". Tốt nhất là họ tên của mình và một số có liên quan chi đó. Không nên công khai nhiều thông tin như ngày tháng năm sinh.</a:t>
            </a:r>
            <a:br>
              <a:rPr lang="vi-VN" sz="2400" dirty="0">
                <a:solidFill>
                  <a:srgbClr val="0070C0"/>
                </a:solidFill>
              </a:rPr>
            </a:br>
            <a:r>
              <a:rPr lang="vi-VN" sz="2400" dirty="0">
                <a:solidFill>
                  <a:srgbClr val="0070C0"/>
                </a:solidFill>
              </a:rPr>
              <a:t>- Tiêu đề email: rõ ràng, đúng nội dung của mail </a:t>
            </a:r>
            <a:br>
              <a:rPr lang="vi-VN" sz="2400" dirty="0">
                <a:solidFill>
                  <a:srgbClr val="0070C0"/>
                </a:solidFill>
              </a:rPr>
            </a:br>
            <a:r>
              <a:rPr lang="vi-VN" sz="2400" dirty="0">
                <a:solidFill>
                  <a:srgbClr val="0070C0"/>
                </a:solidFill>
              </a:rPr>
              <a:t>Ví dụ: [Sinh hoạt D2 - CPC - 16/3] Tầm quan trọng và kĩ năng viết email chuyên nghiệp.</a:t>
            </a:r>
            <a:br>
              <a:rPr lang="vi-VN" sz="2400" dirty="0">
                <a:solidFill>
                  <a:srgbClr val="0070C0"/>
                </a:solidFill>
              </a:rPr>
            </a:br>
            <a:r>
              <a:rPr lang="vi-VN" sz="2400" dirty="0">
                <a:solidFill>
                  <a:srgbClr val="0070C0"/>
                </a:solidFill>
              </a:rPr>
              <a:t>- Cấu trúc 1 email gồm có: Lời chào, trình bày vấn đề, lời kết hoặc lời cảm ơn.</a:t>
            </a:r>
            <a:br>
              <a:rPr lang="vi-VN" sz="2400" dirty="0">
                <a:solidFill>
                  <a:srgbClr val="0070C0"/>
                </a:solidFill>
              </a:rPr>
            </a:br>
            <a:r>
              <a:rPr lang="vi-VN" sz="2400" dirty="0">
                <a:solidFill>
                  <a:srgbClr val="0070C0"/>
                </a:solidFill>
              </a:rPr>
              <a:t>Trong đó trình bày vấn đề thì nên giới thiệu ngắn gọn về bản thân nếu đó là lần đầu gửi mail, sau đó trình bày vấn đề gọn gàng, đầy đủ, có nhiều ý thì nên gạch đầu dòng hoặc đánh số thứ tự.</a:t>
            </a:r>
            <a:br>
              <a:rPr lang="vi-VN" sz="2400" dirty="0">
                <a:solidFill>
                  <a:srgbClr val="0070C0"/>
                </a:solidFill>
              </a:rPr>
            </a:br>
            <a:r>
              <a:rPr lang="vi-VN" sz="2400" dirty="0">
                <a:solidFill>
                  <a:srgbClr val="0070C0"/>
                </a:solidFill>
              </a:rPr>
              <a:t>- Việc tạo chữ ký: quan trọng. Vì để người nhận mail biết mình đang nói chuyện với ai và nếu có vấn đề gì trong mail có thể liên lạc trực tiếp qua thông tin trong chữ kí.</a:t>
            </a:r>
            <a:br>
              <a:rPr lang="vi-VN" sz="2400" dirty="0">
                <a:solidFill>
                  <a:srgbClr val="0070C0"/>
                </a:solidFill>
              </a:rPr>
            </a:br>
            <a:r>
              <a:rPr lang="vi-VN" sz="2400" dirty="0">
                <a:solidFill>
                  <a:srgbClr val="0070C0"/>
                </a:solidFill>
              </a:rPr>
              <a:t>- Tôn trọng: gửi email là một hình thức giao tiếp giữa người và người, nên dùng ngôn ngữ thể hiện sự tôn trọng đối với người nhận được. </a:t>
            </a:r>
            <a:br>
              <a:rPr lang="vi-VN" sz="2400" dirty="0">
                <a:solidFill>
                  <a:srgbClr val="0070C0"/>
                </a:solidFill>
              </a:rPr>
            </a:br>
            <a:r>
              <a:rPr lang="vi-VN" sz="2400" dirty="0">
                <a:solidFill>
                  <a:srgbClr val="0070C0"/>
                </a:solidFill>
              </a:rPr>
              <a:t>- Bcc/ Cc: hiểu rõ để có sự lựa chọn đúng đắn khi dùng.</a:t>
            </a:r>
            <a:endParaRPr lang="en-US" sz="2400" dirty="0">
              <a:solidFill>
                <a:srgbClr val="0070C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2CBCC4B-8398-4B7F-9CB3-B710AFD6BF14}" type="slidenum">
              <a:rPr lang="en-US" smtClean="0"/>
              <a:t>24</a:t>
            </a:fld>
            <a:endParaRPr lang="en-US"/>
          </a:p>
        </p:txBody>
      </p:sp>
    </p:spTree>
    <p:extLst>
      <p:ext uri="{BB962C8B-B14F-4D97-AF65-F5344CB8AC3E}">
        <p14:creationId xmlns:p14="http://schemas.microsoft.com/office/powerpoint/2010/main" val="3443421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6076" y="4106818"/>
            <a:ext cx="7784632" cy="1754326"/>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Cảm ơn anh chị và các bạn </a:t>
            </a:r>
          </a:p>
          <a:p>
            <a:pPr algn="ctr"/>
            <a:r>
              <a:rPr lang="en-US" sz="5400" dirty="0" smtClean="0">
                <a:ln w="0"/>
                <a:effectLst>
                  <a:outerShdw blurRad="38100" dist="19050" dir="2700000" algn="tl" rotWithShape="0">
                    <a:schemeClr val="dk1">
                      <a:alpha val="40000"/>
                    </a:schemeClr>
                  </a:outerShdw>
                </a:effectLst>
              </a:rPr>
              <a:t>đã chú ý theo dõi.</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Slide Number Placeholder 2"/>
          <p:cNvSpPr>
            <a:spLocks noGrp="1"/>
          </p:cNvSpPr>
          <p:nvPr>
            <p:ph type="sldNum" sz="quarter" idx="12"/>
          </p:nvPr>
        </p:nvSpPr>
        <p:spPr/>
        <p:txBody>
          <a:bodyPr/>
          <a:lstStyle/>
          <a:p>
            <a:fld id="{A2CBCC4B-8398-4B7F-9CB3-B710AFD6BF14}" type="slidenum">
              <a:rPr lang="en-US" smtClean="0"/>
              <a:t>25</a:t>
            </a:fld>
            <a:endParaRPr lang="en-US"/>
          </a:p>
        </p:txBody>
      </p:sp>
    </p:spTree>
    <p:extLst>
      <p:ext uri="{BB962C8B-B14F-4D97-AF65-F5344CB8AC3E}">
        <p14:creationId xmlns:p14="http://schemas.microsoft.com/office/powerpoint/2010/main" val="2800451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135294"/>
            <a:ext cx="109855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1. Tầm quan trọng của email</a:t>
            </a:r>
            <a:endParaRPr lang="en-US" sz="3200"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37" y="2141537"/>
            <a:ext cx="2951163" cy="2951163"/>
          </a:xfrm>
          <a:prstGeom prst="rect">
            <a:avLst/>
          </a:prstGeom>
        </p:spPr>
      </p:pic>
      <p:sp>
        <p:nvSpPr>
          <p:cNvPr id="5" name="Rectangle 4"/>
          <p:cNvSpPr/>
          <p:nvPr/>
        </p:nvSpPr>
        <p:spPr>
          <a:xfrm>
            <a:off x="4493946" y="1968500"/>
            <a:ext cx="5894653" cy="1754326"/>
          </a:xfrm>
          <a:prstGeom prst="rect">
            <a:avLst/>
          </a:prstGeom>
          <a:noFill/>
        </p:spPr>
        <p:txBody>
          <a:bodyPr wrap="squar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Sinh viên sử dụng </a:t>
            </a:r>
          </a:p>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Email khi nào?</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Slide Number Placeholder 5"/>
          <p:cNvSpPr>
            <a:spLocks noGrp="1"/>
          </p:cNvSpPr>
          <p:nvPr>
            <p:ph type="sldNum" sz="quarter" idx="12"/>
          </p:nvPr>
        </p:nvSpPr>
        <p:spPr/>
        <p:txBody>
          <a:bodyPr/>
          <a:lstStyle/>
          <a:p>
            <a:fld id="{A2CBCC4B-8398-4B7F-9CB3-B710AFD6BF14}" type="slidenum">
              <a:rPr lang="en-US" smtClean="0"/>
              <a:t>3</a:t>
            </a:fld>
            <a:endParaRPr lang="en-US"/>
          </a:p>
        </p:txBody>
      </p:sp>
    </p:spTree>
    <p:extLst>
      <p:ext uri="{BB962C8B-B14F-4D97-AF65-F5344CB8AC3E}">
        <p14:creationId xmlns:p14="http://schemas.microsoft.com/office/powerpoint/2010/main" val="142517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228600"/>
            <a:ext cx="109855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1. Tầm quan trọng của email</a:t>
            </a:r>
            <a:endParaRPr lang="en-US" sz="3200" b="1"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07" y="1102360"/>
            <a:ext cx="3429443"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562" y="952502"/>
            <a:ext cx="3387238"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7703" y="3609733"/>
            <a:ext cx="3419097" cy="2325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006" y="3677346"/>
            <a:ext cx="3429443" cy="2257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6913" y="2273692"/>
            <a:ext cx="3416184" cy="2273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lide Number Placeholder 8"/>
          <p:cNvSpPr>
            <a:spLocks noGrp="1"/>
          </p:cNvSpPr>
          <p:nvPr>
            <p:ph type="sldNum" sz="quarter" idx="12"/>
          </p:nvPr>
        </p:nvSpPr>
        <p:spPr/>
        <p:txBody>
          <a:bodyPr/>
          <a:lstStyle/>
          <a:p>
            <a:fld id="{A2CBCC4B-8398-4B7F-9CB3-B710AFD6BF14}" type="slidenum">
              <a:rPr lang="en-US" smtClean="0"/>
              <a:t>4</a:t>
            </a:fld>
            <a:endParaRPr lang="en-US"/>
          </a:p>
        </p:txBody>
      </p:sp>
    </p:spTree>
    <p:extLst>
      <p:ext uri="{BB962C8B-B14F-4D97-AF65-F5344CB8AC3E}">
        <p14:creationId xmlns:p14="http://schemas.microsoft.com/office/powerpoint/2010/main" val="17143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228600"/>
            <a:ext cx="109855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1. Tầm quan trọng của email</a:t>
            </a:r>
            <a:endParaRPr lang="en-US" sz="3200" b="1" dirty="0">
              <a:solidFill>
                <a:srgbClr val="FF0000"/>
              </a:solidFill>
            </a:endParaRPr>
          </a:p>
        </p:txBody>
      </p:sp>
      <p:graphicFrame>
        <p:nvGraphicFramePr>
          <p:cNvPr id="5" name="Diagram 4"/>
          <p:cNvGraphicFramePr/>
          <p:nvPr>
            <p:extLst>
              <p:ext uri="{D42A27DB-BD31-4B8C-83A1-F6EECF244321}">
                <p14:modId xmlns:p14="http://schemas.microsoft.com/office/powerpoint/2010/main" val="782433475"/>
              </p:ext>
            </p:extLst>
          </p:nvPr>
        </p:nvGraphicFramePr>
        <p:xfrm>
          <a:off x="2695900" y="1590465"/>
          <a:ext cx="7354048" cy="2589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953435" y="944134"/>
            <a:ext cx="489473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0070C0"/>
                </a:solidFill>
                <a:latin typeface="Arial" panose="020B0604020202020204" pitchFamily="34" charset="0"/>
                <a:cs typeface="Arial" panose="020B0604020202020204" pitchFamily="34" charset="0"/>
              </a:rPr>
              <a:t>Thực trạng hiện nay</a:t>
            </a:r>
            <a:endParaRPr lang="en-US" sz="3600" b="1"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1097280" y="4336869"/>
            <a:ext cx="10907486"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28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800" b="1" dirty="0">
                <a:solidFill>
                  <a:srgbClr val="0070C0"/>
                </a:solidFill>
                <a:latin typeface="Arial" panose="020B0604020202020204" pitchFamily="34" charset="0"/>
                <a:cs typeface="Arial" panose="020B0604020202020204" pitchFamily="34" charset="0"/>
              </a:rPr>
              <a:t>Cần tạo thói quen sử dụng email trong liên hệ, trao đổi thông tin trong trường để giao tiếp thuận lợi hơn đồng thời cũng làm quen với môi trường làm việc sau này</a:t>
            </a:r>
          </a:p>
          <a:p>
            <a:endParaRPr lang="en-US" sz="2800" b="1" dirty="0">
              <a:solidFill>
                <a:srgbClr val="0070C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A2CBCC4B-8398-4B7F-9CB3-B710AFD6BF14}" type="slidenum">
              <a:rPr lang="en-US" smtClean="0"/>
              <a:t>5</a:t>
            </a:fld>
            <a:endParaRPr lang="en-US"/>
          </a:p>
        </p:txBody>
      </p:sp>
    </p:spTree>
    <p:extLst>
      <p:ext uri="{BB962C8B-B14F-4D97-AF65-F5344CB8AC3E}">
        <p14:creationId xmlns:p14="http://schemas.microsoft.com/office/powerpoint/2010/main" val="88685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135294"/>
            <a:ext cx="109855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en-US" sz="3200" b="1" dirty="0">
              <a:solidFill>
                <a:srgbClr val="FF0000"/>
              </a:solidFill>
            </a:endParaRPr>
          </a:p>
        </p:txBody>
      </p:sp>
      <p:sp>
        <p:nvSpPr>
          <p:cNvPr id="2" name="TextBox 1"/>
          <p:cNvSpPr txBox="1"/>
          <p:nvPr/>
        </p:nvSpPr>
        <p:spPr>
          <a:xfrm>
            <a:off x="1803400" y="1308100"/>
            <a:ext cx="8026400" cy="1200329"/>
          </a:xfrm>
          <a:prstGeom prst="rect">
            <a:avLst/>
          </a:prstGeom>
          <a:noFill/>
        </p:spPr>
        <p:txBody>
          <a:bodyPr wrap="square" rtlCol="0">
            <a:spAutoFit/>
          </a:bodyPr>
          <a:lstStyle/>
          <a:p>
            <a:r>
              <a:rPr lang="en-US" sz="3600" b="1" dirty="0" smtClean="0">
                <a:solidFill>
                  <a:srgbClr val="0070C0"/>
                </a:solidFill>
              </a:rPr>
              <a:t>Viết email cho một anh/chị trong CLB nhờ sửa bài power point và một bài dịch.</a:t>
            </a:r>
            <a:endParaRPr lang="en-US" sz="3600" b="1" dirty="0">
              <a:solidFill>
                <a:srgbClr val="0070C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801" y="2609454"/>
            <a:ext cx="3416299" cy="3357563"/>
          </a:xfrm>
          <a:prstGeom prst="rect">
            <a:avLst/>
          </a:prstGeom>
        </p:spPr>
      </p:pic>
      <p:sp>
        <p:nvSpPr>
          <p:cNvPr id="5" name="Slide Number Placeholder 4"/>
          <p:cNvSpPr>
            <a:spLocks noGrp="1"/>
          </p:cNvSpPr>
          <p:nvPr>
            <p:ph type="sldNum" sz="quarter" idx="12"/>
          </p:nvPr>
        </p:nvSpPr>
        <p:spPr/>
        <p:txBody>
          <a:bodyPr/>
          <a:lstStyle/>
          <a:p>
            <a:fld id="{A2CBCC4B-8398-4B7F-9CB3-B710AFD6BF14}" type="slidenum">
              <a:rPr lang="en-US" smtClean="0"/>
              <a:t>6</a:t>
            </a:fld>
            <a:endParaRPr lang="en-US"/>
          </a:p>
        </p:txBody>
      </p:sp>
    </p:spTree>
    <p:extLst>
      <p:ext uri="{BB962C8B-B14F-4D97-AF65-F5344CB8AC3E}">
        <p14:creationId xmlns:p14="http://schemas.microsoft.com/office/powerpoint/2010/main" val="3429127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135294"/>
            <a:ext cx="109855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en-US" sz="3200" b="1" dirty="0">
              <a:solidFill>
                <a:srgbClr val="FF0000"/>
              </a:solidFill>
            </a:endParaRPr>
          </a:p>
        </p:txBody>
      </p:sp>
      <p:pic>
        <p:nvPicPr>
          <p:cNvPr id="102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1" y="981014"/>
            <a:ext cx="8851900" cy="53111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2CBCC4B-8398-4B7F-9CB3-B710AFD6BF14}" type="slidenum">
              <a:rPr lang="en-US" smtClean="0"/>
              <a:t>7</a:t>
            </a:fld>
            <a:endParaRPr lang="en-US"/>
          </a:p>
        </p:txBody>
      </p:sp>
    </p:spTree>
    <p:extLst>
      <p:ext uri="{BB962C8B-B14F-4D97-AF65-F5344CB8AC3E}">
        <p14:creationId xmlns:p14="http://schemas.microsoft.com/office/powerpoint/2010/main" val="2842962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975527" y="1155699"/>
            <a:ext cx="9654373" cy="4659467"/>
            <a:chOff x="1478383" y="794467"/>
            <a:chExt cx="10314792" cy="5376300"/>
          </a:xfrm>
        </p:grpSpPr>
        <p:sp>
          <p:nvSpPr>
            <p:cNvPr id="56" name="Oval 55"/>
            <p:cNvSpPr/>
            <p:nvPr/>
          </p:nvSpPr>
          <p:spPr>
            <a:xfrm>
              <a:off x="1478383" y="1277371"/>
              <a:ext cx="4446163" cy="4446163"/>
            </a:xfrm>
            <a:prstGeom prst="ellipse">
              <a:avLst/>
            </a:prstGeom>
            <a:pattFill prst="smGrid">
              <a:fgClr>
                <a:schemeClr val="bg1">
                  <a:lumMod val="95000"/>
                </a:schemeClr>
              </a:fgClr>
              <a:bgClr>
                <a:srgbClr val="DDE1E2"/>
              </a:bgClr>
            </a:patt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p:cNvSpPr/>
            <p:nvPr/>
          </p:nvSpPr>
          <p:spPr>
            <a:xfrm>
              <a:off x="1850758" y="1649746"/>
              <a:ext cx="3701413" cy="3701413"/>
            </a:xfrm>
            <a:prstGeom prst="ellipse">
              <a:avLst/>
            </a:prstGeom>
            <a:gradFill flip="none" rotWithShape="1">
              <a:gsLst>
                <a:gs pos="0">
                  <a:srgbClr val="DDE1E2"/>
                </a:gs>
                <a:gs pos="100000">
                  <a:srgbClr val="FFFFFF"/>
                </a:gs>
              </a:gsLst>
              <a:lin ang="16200000" scaled="1"/>
              <a:tileRect/>
            </a:grad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p:cNvSpPr/>
            <p:nvPr/>
          </p:nvSpPr>
          <p:spPr>
            <a:xfrm>
              <a:off x="7062594" y="1036079"/>
              <a:ext cx="4730581" cy="803545"/>
            </a:xfrm>
            <a:prstGeom prst="roundRect">
              <a:avLst>
                <a:gd name="adj" fmla="val 50000"/>
              </a:avLst>
            </a:prstGeom>
            <a:gradFill flip="none" rotWithShape="1">
              <a:gsLst>
                <a:gs pos="0">
                  <a:srgbClr val="FCB117"/>
                </a:gs>
                <a:gs pos="100000">
                  <a:srgbClr val="FFDB3F"/>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Rounded Corners 20"/>
            <p:cNvSpPr/>
            <p:nvPr/>
          </p:nvSpPr>
          <p:spPr>
            <a:xfrm>
              <a:off x="7601616" y="2058461"/>
              <a:ext cx="4071660" cy="803545"/>
            </a:xfrm>
            <a:prstGeom prst="roundRect">
              <a:avLst>
                <a:gd name="adj" fmla="val 50000"/>
              </a:avLst>
            </a:prstGeom>
            <a:gradFill flip="none" rotWithShape="1">
              <a:gsLst>
                <a:gs pos="0">
                  <a:srgbClr val="F05222"/>
                </a:gs>
                <a:gs pos="100000">
                  <a:srgbClr val="FBA31A"/>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Rounded Corners 21"/>
            <p:cNvSpPr/>
            <p:nvPr/>
          </p:nvSpPr>
          <p:spPr>
            <a:xfrm>
              <a:off x="7981391" y="3080845"/>
              <a:ext cx="3691885" cy="803545"/>
            </a:xfrm>
            <a:prstGeom prst="roundRect">
              <a:avLst>
                <a:gd name="adj" fmla="val 50000"/>
              </a:avLst>
            </a:prstGeom>
            <a:gradFill flip="none" rotWithShape="1">
              <a:gsLst>
                <a:gs pos="0">
                  <a:srgbClr val="A6228F"/>
                </a:gs>
                <a:gs pos="100000">
                  <a:srgbClr val="D3509D"/>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Rounded Corners 22"/>
            <p:cNvSpPr/>
            <p:nvPr/>
          </p:nvSpPr>
          <p:spPr>
            <a:xfrm>
              <a:off x="7601615" y="4103228"/>
              <a:ext cx="4191560" cy="803545"/>
            </a:xfrm>
            <a:prstGeom prst="roundRect">
              <a:avLst>
                <a:gd name="adj" fmla="val 50000"/>
              </a:avLst>
            </a:prstGeom>
            <a:gradFill flip="none" rotWithShape="1">
              <a:gsLst>
                <a:gs pos="0">
                  <a:srgbClr val="473E8F"/>
                </a:gs>
                <a:gs pos="100000">
                  <a:srgbClr val="6957A1"/>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Rounded Corners 23"/>
            <p:cNvSpPr/>
            <p:nvPr/>
          </p:nvSpPr>
          <p:spPr>
            <a:xfrm>
              <a:off x="7062594" y="5125612"/>
              <a:ext cx="4686367" cy="803545"/>
            </a:xfrm>
            <a:prstGeom prst="roundRect">
              <a:avLst>
                <a:gd name="adj" fmla="val 50000"/>
              </a:avLst>
            </a:prstGeom>
            <a:gradFill flip="none" rotWithShape="1">
              <a:gsLst>
                <a:gs pos="0">
                  <a:srgbClr val="00AAA9"/>
                </a:gs>
                <a:gs pos="100000">
                  <a:srgbClr val="00AED0"/>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Freeform: Shape 32"/>
            <p:cNvSpPr/>
            <p:nvPr/>
          </p:nvSpPr>
          <p:spPr>
            <a:xfrm>
              <a:off x="3885125" y="794467"/>
              <a:ext cx="2688152" cy="5376300"/>
            </a:xfrm>
            <a:custGeom>
              <a:avLst/>
              <a:gdLst>
                <a:gd name="connsiteX0" fmla="*/ 0 w 2688152"/>
                <a:gd name="connsiteY0" fmla="*/ 0 h 5376300"/>
                <a:gd name="connsiteX1" fmla="*/ 2 w 2688152"/>
                <a:gd name="connsiteY1" fmla="*/ 0 h 5376300"/>
                <a:gd name="connsiteX2" fmla="*/ 2688152 w 2688152"/>
                <a:gd name="connsiteY2" fmla="*/ 2688150 h 5376300"/>
                <a:gd name="connsiteX3" fmla="*/ 2 w 2688152"/>
                <a:gd name="connsiteY3" fmla="*/ 5376300 h 5376300"/>
                <a:gd name="connsiteX4" fmla="*/ 0 w 2688152"/>
                <a:gd name="connsiteY4" fmla="*/ 5376300 h 5376300"/>
                <a:gd name="connsiteX5" fmla="*/ 0 w 2688152"/>
                <a:gd name="connsiteY5" fmla="*/ 5268071 h 5376300"/>
                <a:gd name="connsiteX6" fmla="*/ 186213 w 2688152"/>
                <a:gd name="connsiteY6" fmla="*/ 5258902 h 5376300"/>
                <a:gd name="connsiteX7" fmla="*/ 2565270 w 2688152"/>
                <a:gd name="connsiteY7" fmla="*/ 2688151 h 5376300"/>
                <a:gd name="connsiteX8" fmla="*/ 186213 w 2688152"/>
                <a:gd name="connsiteY8" fmla="*/ 117401 h 5376300"/>
                <a:gd name="connsiteX9" fmla="*/ 0 w 2688152"/>
                <a:gd name="connsiteY9" fmla="*/ 108231 h 53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8152" h="537630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gradFill flip="none" rotWithShape="1">
              <a:gsLst>
                <a:gs pos="75000">
                  <a:srgbClr val="60509C"/>
                </a:gs>
                <a:gs pos="50000">
                  <a:srgbClr val="C74399"/>
                </a:gs>
                <a:gs pos="25000">
                  <a:srgbClr val="F4941D"/>
                </a:gs>
                <a:gs pos="0">
                  <a:srgbClr val="FFD63A"/>
                </a:gs>
                <a:gs pos="100000">
                  <a:srgbClr val="00ACBE"/>
                </a:gs>
              </a:gsLst>
              <a:lin ang="5400000" scaled="1"/>
              <a:tileRect/>
            </a:gradFill>
            <a:ln w="82550">
              <a:solidFill>
                <a:schemeClr val="bg1">
                  <a:lumMod val="95000"/>
                </a:schemeClr>
              </a:solidFill>
            </a:ln>
            <a:effectLst>
              <a:glow rad="76200">
                <a:schemeClr val="accent5">
                  <a:satMod val="175000"/>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4" name="Oval 33"/>
            <p:cNvSpPr/>
            <p:nvPr/>
          </p:nvSpPr>
          <p:spPr>
            <a:xfrm>
              <a:off x="5310723" y="1261625"/>
              <a:ext cx="352449" cy="352449"/>
            </a:xfrm>
            <a:prstGeom prst="ellipse">
              <a:avLst/>
            </a:prstGeom>
            <a:solidFill>
              <a:srgbClr val="FFD539"/>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p:cNvSpPr/>
            <p:nvPr/>
          </p:nvSpPr>
          <p:spPr>
            <a:xfrm>
              <a:off x="6122131" y="2284009"/>
              <a:ext cx="352449" cy="352449"/>
            </a:xfrm>
            <a:prstGeom prst="ellipse">
              <a:avLst/>
            </a:prstGeom>
            <a:solidFill>
              <a:srgbClr val="F9951F"/>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p:cNvSpPr/>
            <p:nvPr/>
          </p:nvSpPr>
          <p:spPr>
            <a:xfrm>
              <a:off x="6317588" y="3306392"/>
              <a:ext cx="352449" cy="352449"/>
            </a:xfrm>
            <a:prstGeom prst="ellipse">
              <a:avLst/>
            </a:prstGeom>
            <a:solidFill>
              <a:srgbClr val="CC499B"/>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p:cNvSpPr/>
            <p:nvPr/>
          </p:nvSpPr>
          <p:spPr>
            <a:xfrm>
              <a:off x="6138006" y="4328776"/>
              <a:ext cx="352449" cy="352449"/>
            </a:xfrm>
            <a:prstGeom prst="ellipse">
              <a:avLst/>
            </a:prstGeom>
            <a:solidFill>
              <a:srgbClr val="64539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p:cNvSpPr/>
            <p:nvPr/>
          </p:nvSpPr>
          <p:spPr>
            <a:xfrm>
              <a:off x="5310723" y="5351159"/>
              <a:ext cx="352449" cy="352449"/>
            </a:xfrm>
            <a:prstGeom prst="ellipse">
              <a:avLst/>
            </a:prstGeom>
            <a:solidFill>
              <a:srgbClr val="00AECD"/>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1" name="Straight Connector 40"/>
            <p:cNvCxnSpPr>
              <a:stCxn id="34" idx="6"/>
              <a:endCxn id="20" idx="1"/>
            </p:cNvCxnSpPr>
            <p:nvPr/>
          </p:nvCxnSpPr>
          <p:spPr>
            <a:xfrm>
              <a:off x="5663172" y="1437850"/>
              <a:ext cx="1399422"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35" idx="6"/>
              <a:endCxn id="21" idx="1"/>
            </p:cNvCxnSpPr>
            <p:nvPr/>
          </p:nvCxnSpPr>
          <p:spPr>
            <a:xfrm>
              <a:off x="6474580" y="2460234"/>
              <a:ext cx="1127036" cy="0"/>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a:stCxn id="36" idx="6"/>
              <a:endCxn id="22" idx="1"/>
            </p:cNvCxnSpPr>
            <p:nvPr/>
          </p:nvCxnSpPr>
          <p:spPr>
            <a:xfrm>
              <a:off x="6670037" y="3482617"/>
              <a:ext cx="1311354"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37" idx="6"/>
              <a:endCxn id="23" idx="1"/>
            </p:cNvCxnSpPr>
            <p:nvPr/>
          </p:nvCxnSpPr>
          <p:spPr>
            <a:xfrm>
              <a:off x="6490455" y="4505001"/>
              <a:ext cx="1111160" cy="0"/>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a:stCxn id="38" idx="6"/>
              <a:endCxn id="24" idx="1"/>
            </p:cNvCxnSpPr>
            <p:nvPr/>
          </p:nvCxnSpPr>
          <p:spPr>
            <a:xfrm>
              <a:off x="5663172" y="5527384"/>
              <a:ext cx="1399422"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137466" y="1115905"/>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Oval 59"/>
            <p:cNvSpPr/>
            <p:nvPr/>
          </p:nvSpPr>
          <p:spPr>
            <a:xfrm>
              <a:off x="7676634" y="2138287"/>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p:cNvSpPr/>
            <p:nvPr/>
          </p:nvSpPr>
          <p:spPr>
            <a:xfrm>
              <a:off x="8050386" y="3161920"/>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Oval 61"/>
            <p:cNvSpPr/>
            <p:nvPr/>
          </p:nvSpPr>
          <p:spPr>
            <a:xfrm>
              <a:off x="7676634" y="4183056"/>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Oval 62"/>
            <p:cNvSpPr/>
            <p:nvPr/>
          </p:nvSpPr>
          <p:spPr>
            <a:xfrm>
              <a:off x="7137466" y="5205439"/>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Oval 63"/>
            <p:cNvSpPr/>
            <p:nvPr/>
          </p:nvSpPr>
          <p:spPr>
            <a:xfrm>
              <a:off x="1964415" y="1740532"/>
              <a:ext cx="3474097" cy="3474097"/>
            </a:xfrm>
            <a:prstGeom prst="ellipse">
              <a:avLst/>
            </a:prstGeom>
            <a:noFill/>
            <a:ln w="158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Oval 64"/>
            <p:cNvSpPr/>
            <p:nvPr/>
          </p:nvSpPr>
          <p:spPr>
            <a:xfrm>
              <a:off x="2018723" y="1793986"/>
              <a:ext cx="3367188" cy="3367188"/>
            </a:xfrm>
            <a:prstGeom prst="ellipse">
              <a:avLst/>
            </a:prstGeom>
            <a:noFill/>
            <a:ln w="15875">
              <a:solidFill>
                <a:schemeClr val="bg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Oval 65"/>
            <p:cNvSpPr/>
            <p:nvPr/>
          </p:nvSpPr>
          <p:spPr>
            <a:xfrm>
              <a:off x="3642887" y="1712814"/>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Oval 66"/>
            <p:cNvSpPr/>
            <p:nvPr/>
          </p:nvSpPr>
          <p:spPr>
            <a:xfrm>
              <a:off x="3642887" y="5128127"/>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Oval 67"/>
            <p:cNvSpPr/>
            <p:nvPr/>
          </p:nvSpPr>
          <p:spPr>
            <a:xfrm>
              <a:off x="5364358" y="3421529"/>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Oval 68"/>
            <p:cNvSpPr/>
            <p:nvPr/>
          </p:nvSpPr>
          <p:spPr>
            <a:xfrm>
              <a:off x="1949728" y="3421529"/>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 name="Graphic 80" descr="Single gea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2565919" y="4359281"/>
              <a:ext cx="360000" cy="360000"/>
            </a:xfrm>
            <a:prstGeom prst="rect">
              <a:avLst/>
            </a:prstGeom>
          </p:spPr>
        </p:pic>
        <p:pic>
          <p:nvPicPr>
            <p:cNvPr id="83" name="Graphic 82" descr="Stopwatch"/>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2207528" y="3954903"/>
              <a:ext cx="360000" cy="360000"/>
            </a:xfrm>
            <a:prstGeom prst="rect">
              <a:avLst/>
            </a:prstGeom>
          </p:spPr>
        </p:pic>
        <p:pic>
          <p:nvPicPr>
            <p:cNvPr id="85" name="Graphic 84" descr="Lightbulb"/>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3520599" y="4701357"/>
              <a:ext cx="360000" cy="360000"/>
            </a:xfrm>
            <a:prstGeom prst="rect">
              <a:avLst/>
            </a:prstGeom>
          </p:spPr>
        </p:pic>
        <p:pic>
          <p:nvPicPr>
            <p:cNvPr id="87" name="Graphic 86" descr="Head with Gears"/>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3010956" y="4633974"/>
              <a:ext cx="360000" cy="360000"/>
            </a:xfrm>
            <a:prstGeom prst="rect">
              <a:avLst/>
            </a:prstGeom>
          </p:spPr>
        </p:pic>
        <p:sp>
          <p:nvSpPr>
            <p:cNvPr id="88" name="Oval 87"/>
            <p:cNvSpPr/>
            <p:nvPr/>
          </p:nvSpPr>
          <p:spPr>
            <a:xfrm>
              <a:off x="4041120" y="4826944"/>
              <a:ext cx="112102" cy="1121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Oval 88"/>
            <p:cNvSpPr/>
            <p:nvPr/>
          </p:nvSpPr>
          <p:spPr>
            <a:xfrm>
              <a:off x="4333200" y="4709737"/>
              <a:ext cx="112102" cy="1121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Oval 89"/>
            <p:cNvSpPr/>
            <p:nvPr/>
          </p:nvSpPr>
          <p:spPr>
            <a:xfrm>
              <a:off x="4591554" y="4545692"/>
              <a:ext cx="112102" cy="1121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3" name="TextBox 92"/>
            <p:cNvSpPr txBox="1"/>
            <p:nvPr/>
          </p:nvSpPr>
          <p:spPr>
            <a:xfrm>
              <a:off x="2540581" y="2885587"/>
              <a:ext cx="2310881" cy="307777"/>
            </a:xfrm>
            <a:prstGeom prst="rect">
              <a:avLst/>
            </a:prstGeom>
            <a:noFill/>
          </p:spPr>
          <p:txBody>
            <a:bodyPr wrap="square" rtlCol="0">
              <a:spAutoFit/>
            </a:bodyPr>
            <a:lstStyle/>
            <a:p>
              <a:pPr algn="ctr"/>
              <a:endParaRPr lang="en-IN" sz="1400" spc="300" dirty="0">
                <a:solidFill>
                  <a:schemeClr val="bg1">
                    <a:lumMod val="65000"/>
                  </a:schemeClr>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5" name="TextBox 94"/>
            <p:cNvSpPr txBox="1"/>
            <p:nvPr/>
          </p:nvSpPr>
          <p:spPr>
            <a:xfrm>
              <a:off x="7799271" y="1152986"/>
              <a:ext cx="3395303" cy="426152"/>
            </a:xfrm>
            <a:prstGeom prst="rect">
              <a:avLst/>
            </a:prstGeom>
            <a:noFill/>
          </p:spPr>
          <p:txBody>
            <a:bodyPr wrap="square" rtlCol="0">
              <a:spAutoFit/>
            </a:bodyPr>
            <a:lstStyle/>
            <a:p>
              <a:r>
                <a:rPr lang="en-IN" b="1" dirty="0" smtClean="0">
                  <a:solidFill>
                    <a:schemeClr val="bg1"/>
                  </a:solidFill>
                  <a:latin typeface="Arial" panose="020B0604020202020204" pitchFamily="34" charset="0"/>
                  <a:ea typeface="Open Sans Condensed Light" panose="020B0306030504020204" pitchFamily="34" charset="0"/>
                  <a:cs typeface="Arial" panose="020B0604020202020204" pitchFamily="34" charset="0"/>
                </a:rPr>
                <a:t>Đặt tiêu đề cho email</a:t>
              </a:r>
              <a:endPar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grpSp>
      <p:sp>
        <p:nvSpPr>
          <p:cNvPr id="70" name="TextBox 69"/>
          <p:cNvSpPr txBox="1"/>
          <p:nvPr/>
        </p:nvSpPr>
        <p:spPr>
          <a:xfrm>
            <a:off x="241300" y="215900"/>
            <a:ext cx="109855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en-US" sz="3200" b="1" dirty="0">
              <a:solidFill>
                <a:srgbClr val="FF0000"/>
              </a:solidFill>
            </a:endParaRPr>
          </a:p>
        </p:txBody>
      </p:sp>
      <p:sp>
        <p:nvSpPr>
          <p:cNvPr id="2" name="TextBox 1"/>
          <p:cNvSpPr txBox="1"/>
          <p:nvPr/>
        </p:nvSpPr>
        <p:spPr>
          <a:xfrm>
            <a:off x="6337300" y="1384300"/>
            <a:ext cx="52070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a</a:t>
            </a:r>
            <a:endParaRPr lang="en-US" sz="2800" b="1" dirty="0">
              <a:latin typeface="Arial" panose="020B0604020202020204" pitchFamily="34" charset="0"/>
              <a:cs typeface="Arial" panose="020B0604020202020204" pitchFamily="34" charset="0"/>
            </a:endParaRPr>
          </a:p>
        </p:txBody>
      </p:sp>
      <p:sp>
        <p:nvSpPr>
          <p:cNvPr id="72" name="TextBox 71"/>
          <p:cNvSpPr txBox="1"/>
          <p:nvPr/>
        </p:nvSpPr>
        <p:spPr>
          <a:xfrm>
            <a:off x="6327853" y="4966645"/>
            <a:ext cx="52070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e</a:t>
            </a:r>
            <a:endParaRPr lang="en-US" sz="2800" b="1" dirty="0">
              <a:latin typeface="Arial" panose="020B0604020202020204" pitchFamily="34" charset="0"/>
              <a:cs typeface="Arial" panose="020B0604020202020204" pitchFamily="34" charset="0"/>
            </a:endParaRPr>
          </a:p>
        </p:txBody>
      </p:sp>
      <p:sp>
        <p:nvSpPr>
          <p:cNvPr id="74" name="TextBox 73"/>
          <p:cNvSpPr txBox="1"/>
          <p:nvPr/>
        </p:nvSpPr>
        <p:spPr>
          <a:xfrm>
            <a:off x="6801851" y="4105049"/>
            <a:ext cx="52070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a:t>
            </a:r>
            <a:endParaRPr lang="en-US" sz="2800" b="1" dirty="0">
              <a:latin typeface="Arial" panose="020B0604020202020204" pitchFamily="34" charset="0"/>
              <a:cs typeface="Arial" panose="020B0604020202020204" pitchFamily="34" charset="0"/>
            </a:endParaRPr>
          </a:p>
        </p:txBody>
      </p:sp>
      <p:sp>
        <p:nvSpPr>
          <p:cNvPr id="76" name="TextBox 75"/>
          <p:cNvSpPr txBox="1"/>
          <p:nvPr/>
        </p:nvSpPr>
        <p:spPr>
          <a:xfrm>
            <a:off x="7213624" y="3211250"/>
            <a:ext cx="52070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c</a:t>
            </a:r>
            <a:endParaRPr lang="en-US" sz="2800" b="1" dirty="0">
              <a:latin typeface="Arial" panose="020B0604020202020204" pitchFamily="34" charset="0"/>
              <a:cs typeface="Arial" panose="020B0604020202020204" pitchFamily="34" charset="0"/>
            </a:endParaRPr>
          </a:p>
        </p:txBody>
      </p:sp>
      <p:sp>
        <p:nvSpPr>
          <p:cNvPr id="78" name="TextBox 77"/>
          <p:cNvSpPr txBox="1"/>
          <p:nvPr/>
        </p:nvSpPr>
        <p:spPr>
          <a:xfrm>
            <a:off x="6833016" y="2303588"/>
            <a:ext cx="52070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b</a:t>
            </a:r>
            <a:endParaRPr lang="en-US" sz="2800" b="1" dirty="0">
              <a:latin typeface="Arial" panose="020B0604020202020204" pitchFamily="34" charset="0"/>
              <a:cs typeface="Arial" panose="020B0604020202020204" pitchFamily="34" charset="0"/>
            </a:endParaRPr>
          </a:p>
        </p:txBody>
      </p:sp>
      <p:sp>
        <p:nvSpPr>
          <p:cNvPr id="80" name="TextBox 79"/>
          <p:cNvSpPr txBox="1"/>
          <p:nvPr/>
        </p:nvSpPr>
        <p:spPr>
          <a:xfrm>
            <a:off x="6928930" y="5055178"/>
            <a:ext cx="3169553" cy="369332"/>
          </a:xfrm>
          <a:prstGeom prst="rect">
            <a:avLst/>
          </a:prstGeom>
          <a:noFill/>
        </p:spPr>
        <p:txBody>
          <a:bodyPr wrap="square" rtlCol="0">
            <a:spAutoFit/>
          </a:bodyPr>
          <a:lstStyle/>
          <a:p>
            <a:r>
              <a:rPr lang="en-IN" b="1" dirty="0" smtClean="0">
                <a:solidFill>
                  <a:schemeClr val="bg1"/>
                </a:solidFill>
                <a:latin typeface="Arial" panose="020B0604020202020204" pitchFamily="34" charset="0"/>
                <a:ea typeface="Open Sans Condensed Light" panose="020B0306030504020204" pitchFamily="34" charset="0"/>
                <a:cs typeface="Arial" panose="020B0604020202020204" pitchFamily="34" charset="0"/>
              </a:rPr>
              <a:t>Nhập địa chỉ người nh</a:t>
            </a:r>
            <a:r>
              <a:rPr lang="vi-VN" b="1" dirty="0" smtClean="0">
                <a:solidFill>
                  <a:schemeClr val="bg1"/>
                </a:solidFill>
                <a:latin typeface="Arial" panose="020B0604020202020204" pitchFamily="34" charset="0"/>
                <a:ea typeface="Open Sans Condensed Light" panose="020B0306030504020204" pitchFamily="34" charset="0"/>
                <a:cs typeface="Arial" panose="020B0604020202020204" pitchFamily="34" charset="0"/>
              </a:rPr>
              <a:t>ận</a:t>
            </a:r>
            <a:endPar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
        <p:nvSpPr>
          <p:cNvPr id="82" name="TextBox 81"/>
          <p:cNvSpPr txBox="1"/>
          <p:nvPr/>
        </p:nvSpPr>
        <p:spPr>
          <a:xfrm>
            <a:off x="7323020" y="4218853"/>
            <a:ext cx="3169553" cy="369332"/>
          </a:xfrm>
          <a:prstGeom prst="rect">
            <a:avLst/>
          </a:prstGeom>
          <a:noFill/>
        </p:spPr>
        <p:txBody>
          <a:bodyPr wrap="square" rtlCol="0">
            <a:spAutoFit/>
          </a:bodyPr>
          <a:lstStyle/>
          <a:p>
            <a:r>
              <a:rPr lang="en-IN" b="1" dirty="0" smtClean="0">
                <a:solidFill>
                  <a:schemeClr val="bg1"/>
                </a:solidFill>
                <a:latin typeface="Arial" panose="020B0604020202020204" pitchFamily="34" charset="0"/>
                <a:ea typeface="Open Sans Condensed Light" panose="020B0306030504020204" pitchFamily="34" charset="0"/>
                <a:cs typeface="Arial" panose="020B0604020202020204" pitchFamily="34" charset="0"/>
              </a:rPr>
              <a:t>Kiểm tra lại nội dung email</a:t>
            </a:r>
            <a:endPar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
        <p:nvSpPr>
          <p:cNvPr id="84" name="TextBox 83"/>
          <p:cNvSpPr txBox="1"/>
          <p:nvPr/>
        </p:nvSpPr>
        <p:spPr>
          <a:xfrm>
            <a:off x="7734324" y="3277616"/>
            <a:ext cx="3169553" cy="369332"/>
          </a:xfrm>
          <a:prstGeom prst="rect">
            <a:avLst/>
          </a:prstGeom>
          <a:noFill/>
        </p:spPr>
        <p:txBody>
          <a:bodyPr wrap="square" rtlCol="0">
            <a:spAutoFit/>
          </a:bodyPr>
          <a:lstStyle/>
          <a:p>
            <a:r>
              <a:rPr lang="en-IN" b="1" dirty="0" smtClean="0">
                <a:solidFill>
                  <a:schemeClr val="bg1"/>
                </a:solidFill>
                <a:latin typeface="Arial" panose="020B0604020202020204" pitchFamily="34" charset="0"/>
                <a:ea typeface="Open Sans Condensed Light" panose="020B0306030504020204" pitchFamily="34" charset="0"/>
                <a:cs typeface="Arial" panose="020B0604020202020204" pitchFamily="34" charset="0"/>
              </a:rPr>
              <a:t>Viết nội dung email</a:t>
            </a:r>
            <a:endPar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
        <p:nvSpPr>
          <p:cNvPr id="86" name="TextBox 85"/>
          <p:cNvSpPr txBox="1"/>
          <p:nvPr/>
        </p:nvSpPr>
        <p:spPr>
          <a:xfrm>
            <a:off x="7406373" y="2301962"/>
            <a:ext cx="2931427" cy="646331"/>
          </a:xfrm>
          <a:prstGeom prst="rect">
            <a:avLst/>
          </a:prstGeom>
          <a:noFill/>
        </p:spPr>
        <p:txBody>
          <a:bodyPr wrap="square" rtlCol="0">
            <a:spAutoFit/>
          </a:bodyPr>
          <a:lstStyle/>
          <a:p>
            <a:r>
              <a:rPr lang="en-IN" b="1" dirty="0" smtClean="0">
                <a:solidFill>
                  <a:schemeClr val="bg1"/>
                </a:solidFill>
                <a:latin typeface="Arial" panose="020B0604020202020204" pitchFamily="34" charset="0"/>
                <a:ea typeface="Open Sans Condensed Light" panose="020B0306030504020204" pitchFamily="34" charset="0"/>
                <a:cs typeface="Arial" panose="020B0604020202020204" pitchFamily="34" charset="0"/>
              </a:rPr>
              <a:t>Đính kèm file vào email (nếu có)</a:t>
            </a:r>
            <a:endParaRPr lang="en-IN"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
        <p:nvSpPr>
          <p:cNvPr id="3" name="TextBox 2"/>
          <p:cNvSpPr txBox="1"/>
          <p:nvPr/>
        </p:nvSpPr>
        <p:spPr>
          <a:xfrm>
            <a:off x="1929958" y="3253673"/>
            <a:ext cx="2247900" cy="707886"/>
          </a:xfrm>
          <a:prstGeom prst="rect">
            <a:avLst/>
          </a:prstGeom>
          <a:noFill/>
        </p:spPr>
        <p:txBody>
          <a:bodyPr wrap="square" rtlCol="0">
            <a:spAutoFit/>
          </a:bodyPr>
          <a:lstStyle/>
          <a:p>
            <a:r>
              <a:rPr lang="vi-VN" sz="2000" b="1" dirty="0" smtClean="0">
                <a:latin typeface="Arial" panose="020B0604020202020204" pitchFamily="34" charset="0"/>
                <a:cs typeface="Arial" panose="020B0604020202020204" pitchFamily="34" charset="0"/>
              </a:rPr>
              <a:t>CÁC BƯỚC VIẾT </a:t>
            </a:r>
          </a:p>
          <a:p>
            <a:pPr algn="ctr"/>
            <a:r>
              <a:rPr lang="vi-VN" sz="2000" b="1" dirty="0" smtClean="0">
                <a:latin typeface="Arial" panose="020B0604020202020204" pitchFamily="34" charset="0"/>
                <a:cs typeface="Arial" panose="020B0604020202020204" pitchFamily="34" charset="0"/>
              </a:rPr>
              <a:t>EMAIL</a:t>
            </a:r>
            <a:endParaRPr lang="en-US" sz="20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2CBCC4B-8398-4B7F-9CB3-B710AFD6BF14}" type="slidenum">
              <a:rPr lang="en-US" smtClean="0"/>
              <a:t>8</a:t>
            </a:fld>
            <a:endParaRPr lang="en-US"/>
          </a:p>
        </p:txBody>
      </p:sp>
    </p:spTree>
    <p:extLst>
      <p:ext uri="{BB962C8B-B14F-4D97-AF65-F5344CB8AC3E}">
        <p14:creationId xmlns:p14="http://schemas.microsoft.com/office/powerpoint/2010/main" val="708469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228600"/>
            <a:ext cx="109855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FF0000"/>
                </a:solidFill>
              </a:rPr>
              <a:t>2. Cách viết email chuyên nghiệp</a:t>
            </a:r>
            <a:endParaRPr lang="vi-VN" sz="3200" b="1" dirty="0" smtClean="0">
              <a:solidFill>
                <a:srgbClr val="FF0000"/>
              </a:solidFill>
            </a:endParaRPr>
          </a:p>
          <a:p>
            <a:pPr algn="ctr"/>
            <a:r>
              <a:rPr lang="vi-VN" sz="2400" b="1" dirty="0" smtClean="0">
                <a:solidFill>
                  <a:srgbClr val="FF0000"/>
                </a:solidFill>
              </a:rPr>
              <a:t>a) Đặt tiêu đề cho email</a:t>
            </a:r>
            <a:endParaRPr lang="en-US" sz="2400" b="1" dirty="0">
              <a:solidFill>
                <a:srgbClr val="FF0000"/>
              </a:solidFill>
            </a:endParaRPr>
          </a:p>
        </p:txBody>
      </p:sp>
      <p:sp>
        <p:nvSpPr>
          <p:cNvPr id="2" name="TextBox 1"/>
          <p:cNvSpPr txBox="1"/>
          <p:nvPr/>
        </p:nvSpPr>
        <p:spPr>
          <a:xfrm>
            <a:off x="0" y="1936361"/>
            <a:ext cx="12192000" cy="3970318"/>
          </a:xfrm>
          <a:prstGeom prst="rect">
            <a:avLst/>
          </a:prstGeom>
          <a:noFill/>
        </p:spPr>
        <p:txBody>
          <a:bodyPr wrap="square" rtlCol="0">
            <a:spAutoFit/>
          </a:bodyPr>
          <a:lstStyle/>
          <a:p>
            <a:r>
              <a:rPr lang="vi-VN" sz="2800" dirty="0" smtClean="0">
                <a:solidFill>
                  <a:srgbClr val="0070C0"/>
                </a:solidFill>
              </a:rPr>
              <a:t>- </a:t>
            </a:r>
            <a:r>
              <a:rPr lang="en-US" sz="2800" dirty="0" smtClean="0">
                <a:solidFill>
                  <a:srgbClr val="0070C0"/>
                </a:solidFill>
              </a:rPr>
              <a:t>Email </a:t>
            </a:r>
            <a:r>
              <a:rPr lang="en-US" sz="2800" dirty="0">
                <a:solidFill>
                  <a:srgbClr val="0070C0"/>
                </a:solidFill>
              </a:rPr>
              <a:t>luôn phải có tiêu đề</a:t>
            </a:r>
          </a:p>
          <a:p>
            <a:pPr algn="just">
              <a:buFontTx/>
              <a:buChar char="-"/>
            </a:pPr>
            <a:r>
              <a:rPr lang="en-US" altLang="en-US" sz="2800" dirty="0">
                <a:solidFill>
                  <a:srgbClr val="0070C0"/>
                </a:solidFill>
              </a:rPr>
              <a:t>Tiêu đề của email phải </a:t>
            </a:r>
            <a:r>
              <a:rPr lang="en-US" altLang="en-US" sz="2800" dirty="0">
                <a:solidFill>
                  <a:srgbClr val="FF0000"/>
                </a:solidFill>
              </a:rPr>
              <a:t>rõ ràng</a:t>
            </a:r>
            <a:r>
              <a:rPr lang="en-US" altLang="en-US" sz="2800" dirty="0">
                <a:solidFill>
                  <a:srgbClr val="0070C0"/>
                </a:solidFill>
              </a:rPr>
              <a:t>, và </a:t>
            </a:r>
            <a:r>
              <a:rPr lang="en-US" altLang="en-US" sz="2800" dirty="0">
                <a:solidFill>
                  <a:srgbClr val="FF0000"/>
                </a:solidFill>
              </a:rPr>
              <a:t>nêu rõ chủ đề chính của email đó</a:t>
            </a:r>
            <a:endParaRPr lang="vi-VN" altLang="en-US" sz="2800" dirty="0">
              <a:solidFill>
                <a:srgbClr val="FF0000"/>
              </a:solidFill>
            </a:endParaRPr>
          </a:p>
          <a:p>
            <a:r>
              <a:rPr lang="en-US" sz="2800" smtClean="0">
                <a:solidFill>
                  <a:srgbClr val="0070C0"/>
                </a:solidFill>
              </a:rPr>
              <a:t>- </a:t>
            </a:r>
            <a:r>
              <a:rPr lang="vi-VN" sz="2800" smtClean="0">
                <a:solidFill>
                  <a:srgbClr val="0070C0"/>
                </a:solidFill>
              </a:rPr>
              <a:t>T</a:t>
            </a:r>
            <a:r>
              <a:rPr lang="en-US" sz="2800" dirty="0" smtClean="0">
                <a:solidFill>
                  <a:srgbClr val="0070C0"/>
                </a:solidFill>
              </a:rPr>
              <a:t>ránh </a:t>
            </a:r>
            <a:r>
              <a:rPr lang="en-US" sz="2800" dirty="0">
                <a:solidFill>
                  <a:srgbClr val="0070C0"/>
                </a:solidFill>
              </a:rPr>
              <a:t>gửi những email có tiêu đề theo kiểu chung chung như: Gấp!, Quan trọng cần đọc ngay, Gửi anh/em/chị</a:t>
            </a:r>
            <a:r>
              <a:rPr lang="en-US" sz="2800" dirty="0" smtClean="0">
                <a:solidFill>
                  <a:srgbClr val="0070C0"/>
                </a:solidFill>
              </a:rPr>
              <a:t>,…Nếu </a:t>
            </a:r>
            <a:r>
              <a:rPr lang="en-US" sz="2800" dirty="0">
                <a:solidFill>
                  <a:srgbClr val="0070C0"/>
                </a:solidFill>
              </a:rPr>
              <a:t>bạn muốn thể hiện tính chất của email đó, bạn có thể dùng cú pháp sau: </a:t>
            </a:r>
            <a:r>
              <a:rPr lang="en-US" sz="2800" b="1" dirty="0">
                <a:solidFill>
                  <a:srgbClr val="0070C0"/>
                </a:solidFill>
              </a:rPr>
              <a:t>[Tình trạng] Tiêu đề </a:t>
            </a:r>
            <a:r>
              <a:rPr lang="en-US" sz="2800" b="1" dirty="0" smtClean="0">
                <a:solidFill>
                  <a:srgbClr val="0070C0"/>
                </a:solidFill>
              </a:rPr>
              <a:t>email</a:t>
            </a:r>
          </a:p>
          <a:p>
            <a:r>
              <a:rPr lang="en-US" sz="2800" b="1" dirty="0" smtClean="0">
                <a:solidFill>
                  <a:srgbClr val="0070C0"/>
                </a:solidFill>
                <a:cs typeface="Arial" panose="020B0604020202020204" pitchFamily="34" charset="0"/>
              </a:rPr>
              <a:t>Ví dụ: </a:t>
            </a:r>
            <a:r>
              <a:rPr lang="en-US" sz="2800" dirty="0" smtClean="0">
                <a:solidFill>
                  <a:srgbClr val="0070C0"/>
                </a:solidFill>
                <a:cs typeface="Arial" panose="020B0604020202020204" pitchFamily="34" charset="0"/>
              </a:rPr>
              <a:t>Rõ ràng: [Quan trọng] V/v thay đổi chiến lược kinh doanh năm 2017</a:t>
            </a:r>
          </a:p>
          <a:p>
            <a:r>
              <a:rPr lang="en-US" sz="2800" dirty="0" smtClean="0">
                <a:solidFill>
                  <a:srgbClr val="0070C0"/>
                </a:solidFill>
                <a:cs typeface="Arial" panose="020B0604020202020204" pitchFamily="34" charset="0"/>
              </a:rPr>
              <a:t>             Không rõ ràng: Chiến lược kinh doanh</a:t>
            </a:r>
          </a:p>
          <a:p>
            <a:pPr marL="457200" indent="-457200">
              <a:buFontTx/>
              <a:buChar char="-"/>
            </a:pPr>
            <a:endParaRPr lang="en-US" sz="2800" b="1" dirty="0">
              <a:solidFill>
                <a:srgbClr val="0070C0"/>
              </a:solidFill>
            </a:endParaRPr>
          </a:p>
          <a:p>
            <a:endParaRPr lang="en-US" sz="2800" dirty="0">
              <a:solidFill>
                <a:srgbClr val="0070C0"/>
              </a:solidFill>
            </a:endParaRPr>
          </a:p>
        </p:txBody>
      </p:sp>
      <p:sp>
        <p:nvSpPr>
          <p:cNvPr id="5" name="Slide Number Placeholder 4"/>
          <p:cNvSpPr>
            <a:spLocks noGrp="1"/>
          </p:cNvSpPr>
          <p:nvPr>
            <p:ph type="sldNum" sz="quarter" idx="12"/>
          </p:nvPr>
        </p:nvSpPr>
        <p:spPr/>
        <p:txBody>
          <a:bodyPr/>
          <a:lstStyle/>
          <a:p>
            <a:fld id="{A2CBCC4B-8398-4B7F-9CB3-B710AFD6BF14}" type="slidenum">
              <a:rPr lang="en-US" smtClean="0"/>
              <a:t>9</a:t>
            </a:fld>
            <a:endParaRPr lang="en-US"/>
          </a:p>
        </p:txBody>
      </p:sp>
    </p:spTree>
    <p:extLst>
      <p:ext uri="{BB962C8B-B14F-4D97-AF65-F5344CB8AC3E}">
        <p14:creationId xmlns:p14="http://schemas.microsoft.com/office/powerpoint/2010/main" val="2124474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439</TotalTime>
  <Words>1368</Words>
  <Application>Microsoft Office PowerPoint</Application>
  <PresentationFormat>Widescreen</PresentationFormat>
  <Paragraphs>169</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Open Sans Condensed</vt:lpstr>
      <vt:lpstr>Open Sans Condensed Light</vt:lpstr>
      <vt:lpstr>Arial</vt:lpstr>
      <vt:lpstr>Calibri</vt:lpstr>
      <vt:lpstr>Calibri Light</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 R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TẦM QUAN TRỌNG CỦA EMAIL VÀ KỸ NĂNG VIẾT EMAIL CHUYÊN NGHIỆP</dc:title>
  <dc:creator>Windows User</dc:creator>
  <cp:lastModifiedBy>Windows User</cp:lastModifiedBy>
  <cp:revision>76</cp:revision>
  <dcterms:created xsi:type="dcterms:W3CDTF">2018-04-15T08:53:05Z</dcterms:created>
  <dcterms:modified xsi:type="dcterms:W3CDTF">2018-04-17T03:35:57Z</dcterms:modified>
</cp:coreProperties>
</file>